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3" r:id="rId2"/>
    <p:sldMasterId id="2147483668" r:id="rId3"/>
    <p:sldMasterId id="2147483671" r:id="rId4"/>
  </p:sldMasterIdLst>
  <p:notesMasterIdLst>
    <p:notesMasterId r:id="rId13"/>
  </p:notesMasterIdLst>
  <p:sldIdLst>
    <p:sldId id="301" r:id="rId5"/>
    <p:sldId id="344" r:id="rId6"/>
    <p:sldId id="350" r:id="rId7"/>
    <p:sldId id="367" r:id="rId8"/>
    <p:sldId id="361" r:id="rId9"/>
    <p:sldId id="352" r:id="rId10"/>
    <p:sldId id="365" r:id="rId11"/>
    <p:sldId id="360" r:id="rId12"/>
  </p:sldIdLst>
  <p:sldSz cx="9144000" cy="6858000" type="screen4x3"/>
  <p:notesSz cx="6799263" cy="9929813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39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suario de Windows" initials="UdW" lastIdx="19" clrIdx="0">
    <p:extLst/>
  </p:cmAuthor>
  <p:cmAuthor id="2" name="Pablo Domenichini" initials="PD" lastIdx="1" clrIdx="1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8D6"/>
    <a:srgbClr val="005A7E"/>
    <a:srgbClr val="00425C"/>
    <a:srgbClr val="0078A8"/>
    <a:srgbClr val="CD0909"/>
    <a:srgbClr val="0095D5"/>
    <a:srgbClr val="40699C"/>
    <a:srgbClr val="AABAD7"/>
    <a:srgbClr val="4F81BD"/>
    <a:srgbClr val="DCE6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Estilo temático 1 - Énfasis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775DCB02-9BB8-47FD-8907-85C794F793BA}" styleName="Estilo temático 1 - Énfasis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D113A9D2-9D6B-4929-AA2D-F23B5EE8CBE7}" styleName="Estilo temático 2 - Énfasis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4" autoAdjust="0"/>
    <p:restoredTop sz="94660"/>
  </p:normalViewPr>
  <p:slideViewPr>
    <p:cSldViewPr>
      <p:cViewPr varScale="1">
        <p:scale>
          <a:sx n="68" d="100"/>
          <a:sy n="68" d="100"/>
        </p:scale>
        <p:origin x="1458" y="60"/>
      </p:cViewPr>
      <p:guideLst>
        <p:guide orient="horz" pos="3339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0" d="100"/>
        <a:sy n="120" d="100"/>
      </p:scale>
      <p:origin x="0" y="-173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6347" cy="496491"/>
          </a:xfrm>
          <a:prstGeom prst="rect">
            <a:avLst/>
          </a:prstGeom>
        </p:spPr>
        <p:txBody>
          <a:bodyPr vert="horz" lIns="91458" tIns="45729" rIns="91458" bIns="45729" rtlCol="0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51343" y="0"/>
            <a:ext cx="2946347" cy="496491"/>
          </a:xfrm>
          <a:prstGeom prst="rect">
            <a:avLst/>
          </a:prstGeom>
        </p:spPr>
        <p:txBody>
          <a:bodyPr vert="horz" lIns="91458" tIns="45729" rIns="91458" bIns="45729" rtlCol="0"/>
          <a:lstStyle>
            <a:lvl1pPr algn="r">
              <a:defRPr sz="1200"/>
            </a:lvl1pPr>
          </a:lstStyle>
          <a:p>
            <a:fld id="{5E916FEA-B148-49E3-8D76-52E0CF9E4BA1}" type="datetimeFigureOut">
              <a:rPr lang="es-ES" smtClean="0"/>
              <a:pPr/>
              <a:t>29/01/2018</a:t>
            </a:fld>
            <a:endParaRPr lang="es-ES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4113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58" tIns="45729" rIns="91458" bIns="45729" rtlCol="0" anchor="ctr"/>
          <a:lstStyle/>
          <a:p>
            <a:endParaRPr lang="es-ES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79927" y="4716662"/>
            <a:ext cx="5439410" cy="4468416"/>
          </a:xfrm>
          <a:prstGeom prst="rect">
            <a:avLst/>
          </a:prstGeom>
        </p:spPr>
        <p:txBody>
          <a:bodyPr vert="horz" lIns="91458" tIns="45729" rIns="91458" bIns="45729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1" y="9431599"/>
            <a:ext cx="2946347" cy="496491"/>
          </a:xfrm>
          <a:prstGeom prst="rect">
            <a:avLst/>
          </a:prstGeom>
        </p:spPr>
        <p:txBody>
          <a:bodyPr vert="horz" lIns="91458" tIns="45729" rIns="91458" bIns="45729" rtlCol="0" anchor="b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51343" y="9431599"/>
            <a:ext cx="2946347" cy="496491"/>
          </a:xfrm>
          <a:prstGeom prst="rect">
            <a:avLst/>
          </a:prstGeom>
        </p:spPr>
        <p:txBody>
          <a:bodyPr vert="horz" lIns="91458" tIns="45729" rIns="91458" bIns="45729" rtlCol="0" anchor="b"/>
          <a:lstStyle>
            <a:lvl1pPr algn="r">
              <a:defRPr sz="1200"/>
            </a:lvl1pPr>
          </a:lstStyle>
          <a:p>
            <a:fld id="{188E4072-ABAE-45E1-91ED-761734A47D5F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5390150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CAFEB-C7D3-4D56-B8D6-4C492B00C113}" type="datetimeFigureOut">
              <a:rPr lang="es-ES" smtClean="0"/>
              <a:pPr/>
              <a:t>29/01/2018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BE903-5E74-485D-9EB0-CB36D0431D91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3234209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CAFEB-C7D3-4D56-B8D6-4C492B00C113}" type="datetimeFigureOut">
              <a:rPr lang="es-ES" smtClean="0"/>
              <a:pPr/>
              <a:t>29/01/2018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BE903-5E74-485D-9EB0-CB36D0431D91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7850999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CAFEB-C7D3-4D56-B8D6-4C492B00C113}" type="datetimeFigureOut">
              <a:rPr lang="es-ES" smtClean="0"/>
              <a:pPr/>
              <a:t>29/01/2018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BE903-5E74-485D-9EB0-CB36D0431D91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428874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926629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título 1"/>
          <p:cNvSpPr>
            <a:spLocks noGrp="1"/>
          </p:cNvSpPr>
          <p:nvPr>
            <p:ph type="title" hasCustomPrompt="1"/>
          </p:nvPr>
        </p:nvSpPr>
        <p:spPr>
          <a:xfrm>
            <a:off x="647700" y="323410"/>
            <a:ext cx="7734299" cy="847194"/>
          </a:xfrm>
          <a:prstGeom prst="rect">
            <a:avLst/>
          </a:prstGeom>
        </p:spPr>
        <p:txBody>
          <a:bodyPr vert="horz" lIns="0" tIns="46800" rIns="108000" bIns="0" rtlCol="0" anchor="ctr" anchorCtr="0">
            <a:normAutofit/>
          </a:bodyPr>
          <a:lstStyle>
            <a:lvl1pPr algn="l">
              <a:defRPr sz="2400" b="1" i="0">
                <a:solidFill>
                  <a:schemeClr val="tx2"/>
                </a:solidFill>
              </a:defRPr>
            </a:lvl1pPr>
          </a:lstStyle>
          <a:p>
            <a:r>
              <a:rPr lang="es-ES_tradnl" dirty="0"/>
              <a:t>Área del Ministerio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5944305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título 1"/>
          <p:cNvSpPr>
            <a:spLocks noGrp="1"/>
          </p:cNvSpPr>
          <p:nvPr>
            <p:ph type="title" hasCustomPrompt="1"/>
          </p:nvPr>
        </p:nvSpPr>
        <p:spPr>
          <a:xfrm>
            <a:off x="713678" y="412310"/>
            <a:ext cx="7973122" cy="847194"/>
          </a:xfrm>
          <a:prstGeom prst="rect">
            <a:avLst/>
          </a:prstGeom>
        </p:spPr>
        <p:txBody>
          <a:bodyPr vert="horz" lIns="0" tIns="46800" rIns="108000" bIns="0" rtlCol="0" anchor="b" anchorCtr="0">
            <a:normAutofit/>
          </a:bodyPr>
          <a:lstStyle>
            <a:lvl1pPr algn="l">
              <a:defRPr sz="2400" b="1" i="0">
                <a:solidFill>
                  <a:srgbClr val="458AC3"/>
                </a:solidFill>
              </a:defRPr>
            </a:lvl1pPr>
          </a:lstStyle>
          <a:p>
            <a:r>
              <a:rPr lang="es-ES_tradnl" dirty="0"/>
              <a:t>Área del Ministerio</a:t>
            </a:r>
            <a:endParaRPr lang="es-ES" dirty="0"/>
          </a:p>
        </p:txBody>
      </p:sp>
      <p:sp>
        <p:nvSpPr>
          <p:cNvPr id="9" name="Marcador de posición de imagen 2"/>
          <p:cNvSpPr>
            <a:spLocks noGrp="1"/>
          </p:cNvSpPr>
          <p:nvPr>
            <p:ph type="pic" sz="quarter" idx="12"/>
          </p:nvPr>
        </p:nvSpPr>
        <p:spPr>
          <a:xfrm>
            <a:off x="713677" y="1512888"/>
            <a:ext cx="3904239" cy="1990195"/>
          </a:xfrm>
          <a:prstGeom prst="rect">
            <a:avLst/>
          </a:prstGeom>
        </p:spPr>
        <p:txBody>
          <a:bodyPr vert="horz"/>
          <a:lstStyle/>
          <a:p>
            <a:endParaRPr lang="es-ES" dirty="0"/>
          </a:p>
        </p:txBody>
      </p:sp>
      <p:sp>
        <p:nvSpPr>
          <p:cNvPr id="11" name="Marcador de posición de imagen 2"/>
          <p:cNvSpPr>
            <a:spLocks noGrp="1"/>
          </p:cNvSpPr>
          <p:nvPr>
            <p:ph type="pic" sz="quarter" idx="14"/>
          </p:nvPr>
        </p:nvSpPr>
        <p:spPr>
          <a:xfrm>
            <a:off x="713677" y="3640138"/>
            <a:ext cx="3904239" cy="1990195"/>
          </a:xfrm>
          <a:prstGeom prst="rect">
            <a:avLst/>
          </a:prstGeom>
        </p:spPr>
        <p:txBody>
          <a:bodyPr vert="horz"/>
          <a:lstStyle/>
          <a:p>
            <a:endParaRPr lang="es-ES" dirty="0"/>
          </a:p>
        </p:txBody>
      </p:sp>
      <p:sp>
        <p:nvSpPr>
          <p:cNvPr id="12" name="Marcador de posición de imagen 2"/>
          <p:cNvSpPr>
            <a:spLocks noGrp="1"/>
          </p:cNvSpPr>
          <p:nvPr>
            <p:ph type="pic" sz="quarter" idx="15"/>
          </p:nvPr>
        </p:nvSpPr>
        <p:spPr>
          <a:xfrm>
            <a:off x="4782561" y="1512888"/>
            <a:ext cx="3904239" cy="1990195"/>
          </a:xfrm>
          <a:prstGeom prst="rect">
            <a:avLst/>
          </a:prstGeom>
        </p:spPr>
        <p:txBody>
          <a:bodyPr vert="horz"/>
          <a:lstStyle/>
          <a:p>
            <a:endParaRPr lang="es-ES" dirty="0"/>
          </a:p>
        </p:txBody>
      </p:sp>
      <p:sp>
        <p:nvSpPr>
          <p:cNvPr id="13" name="Marcador de posición de imagen 2"/>
          <p:cNvSpPr>
            <a:spLocks noGrp="1"/>
          </p:cNvSpPr>
          <p:nvPr>
            <p:ph type="pic" sz="quarter" idx="16"/>
          </p:nvPr>
        </p:nvSpPr>
        <p:spPr>
          <a:xfrm>
            <a:off x="4782561" y="3640138"/>
            <a:ext cx="3904239" cy="1990195"/>
          </a:xfrm>
          <a:prstGeom prst="rect">
            <a:avLst/>
          </a:prstGeom>
        </p:spPr>
        <p:txBody>
          <a:bodyPr vert="horz"/>
          <a:lstStyle/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5325803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6"/>
          </a:xfrm>
          <a:prstGeom prst="rect">
            <a:avLst/>
          </a:prstGeom>
        </p:spPr>
        <p:txBody>
          <a:bodyPr/>
          <a:lstStyle/>
          <a:p>
            <a:fld id="{D553B0BE-1364-4F3A-82B2-013FD94AE578}" type="datetimeFigureOut">
              <a:rPr lang="es-ES" smtClean="0"/>
              <a:pPr/>
              <a:t>29/01/2018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6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6"/>
          </a:xfrm>
          <a:prstGeom prst="rect">
            <a:avLst/>
          </a:prstGeom>
        </p:spPr>
        <p:txBody>
          <a:bodyPr/>
          <a:lstStyle/>
          <a:p>
            <a:fld id="{2A49651A-A1DE-455D-806C-46CE330EDCEA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231607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33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8BF67-A3AA-480E-99E7-D05015B69935}" type="datetimeFigureOut">
              <a:rPr lang="es-AR" smtClean="0"/>
              <a:pPr/>
              <a:t>29/1/2018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7EA09-B743-43F2-BAD3-94F112119D1D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10596427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678303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CAFEB-C7D3-4D56-B8D6-4C492B00C113}" type="datetimeFigureOut">
              <a:rPr lang="es-ES" smtClean="0"/>
              <a:pPr/>
              <a:t>29/01/2018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BE903-5E74-485D-9EB0-CB36D0431D91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49848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CAFEB-C7D3-4D56-B8D6-4C492B00C113}" type="datetimeFigureOut">
              <a:rPr lang="es-ES" smtClean="0"/>
              <a:pPr/>
              <a:t>29/01/2018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BE903-5E74-485D-9EB0-CB36D0431D91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7528151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CAFEB-C7D3-4D56-B8D6-4C492B00C113}" type="datetimeFigureOut">
              <a:rPr lang="es-ES" smtClean="0"/>
              <a:pPr/>
              <a:t>29/01/2018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BE903-5E74-485D-9EB0-CB36D0431D91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31367675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CAFEB-C7D3-4D56-B8D6-4C492B00C113}" type="datetimeFigureOut">
              <a:rPr lang="es-ES" smtClean="0"/>
              <a:pPr/>
              <a:t>29/01/2018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BE903-5E74-485D-9EB0-CB36D0431D91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91408359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CAFEB-C7D3-4D56-B8D6-4C492B00C113}" type="datetimeFigureOut">
              <a:rPr lang="es-ES" smtClean="0"/>
              <a:pPr/>
              <a:t>29/01/2018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BE903-5E74-485D-9EB0-CB36D0431D91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12458046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CAFEB-C7D3-4D56-B8D6-4C492B00C113}" type="datetimeFigureOut">
              <a:rPr lang="es-ES" smtClean="0"/>
              <a:pPr/>
              <a:t>29/01/2018</a:t>
            </a:fld>
            <a:endParaRPr lang="es-ES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BE903-5E74-485D-9EB0-CB36D0431D91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26364296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CAFEB-C7D3-4D56-B8D6-4C492B00C113}" type="datetimeFigureOut">
              <a:rPr lang="es-ES" smtClean="0"/>
              <a:pPr/>
              <a:t>29/01/2018</a:t>
            </a:fld>
            <a:endParaRPr lang="es-E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BE903-5E74-485D-9EB0-CB36D0431D91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10556275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CAFEB-C7D3-4D56-B8D6-4C492B00C113}" type="datetimeFigureOut">
              <a:rPr lang="es-ES" smtClean="0"/>
              <a:pPr/>
              <a:t>29/01/2018</a:t>
            </a:fld>
            <a:endParaRPr lang="es-E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BE903-5E74-485D-9EB0-CB36D0431D91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54262977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CAFEB-C7D3-4D56-B8D6-4C492B00C113}" type="datetimeFigureOut">
              <a:rPr lang="es-ES" smtClean="0"/>
              <a:pPr/>
              <a:t>29/01/2018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BE903-5E74-485D-9EB0-CB36D0431D91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1639147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CAFEB-C7D3-4D56-B8D6-4C492B00C113}" type="datetimeFigureOut">
              <a:rPr lang="es-ES" smtClean="0"/>
              <a:pPr/>
              <a:t>29/01/2018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BE903-5E74-485D-9EB0-CB36D0431D91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09400890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CAFEB-C7D3-4D56-B8D6-4C492B00C113}" type="datetimeFigureOut">
              <a:rPr lang="es-ES" smtClean="0"/>
              <a:pPr/>
              <a:t>29/01/2018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BE903-5E74-485D-9EB0-CB36D0431D91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00829626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CAFEB-C7D3-4D56-B8D6-4C492B00C113}" type="datetimeFigureOut">
              <a:rPr lang="es-ES" smtClean="0"/>
              <a:pPr/>
              <a:t>29/01/2018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BE903-5E74-485D-9EB0-CB36D0431D91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97617005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534613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CAFEB-C7D3-4D56-B8D6-4C492B00C113}" type="datetimeFigureOut">
              <a:rPr lang="es-ES" smtClean="0"/>
              <a:pPr/>
              <a:t>29/01/2018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BE903-5E74-485D-9EB0-CB36D0431D91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17823518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9266290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título 1"/>
          <p:cNvSpPr>
            <a:spLocks noGrp="1"/>
          </p:cNvSpPr>
          <p:nvPr>
            <p:ph type="title" hasCustomPrompt="1"/>
          </p:nvPr>
        </p:nvSpPr>
        <p:spPr>
          <a:xfrm>
            <a:off x="647700" y="323410"/>
            <a:ext cx="7734299" cy="847194"/>
          </a:xfrm>
          <a:prstGeom prst="rect">
            <a:avLst/>
          </a:prstGeom>
        </p:spPr>
        <p:txBody>
          <a:bodyPr vert="horz" lIns="0" tIns="46800" rIns="108000" bIns="0" rtlCol="0" anchor="ctr" anchorCtr="0">
            <a:normAutofit/>
          </a:bodyPr>
          <a:lstStyle>
            <a:lvl1pPr algn="l">
              <a:defRPr sz="2400" b="1" i="0">
                <a:solidFill>
                  <a:schemeClr val="tx2"/>
                </a:solidFill>
              </a:defRPr>
            </a:lvl1pPr>
          </a:lstStyle>
          <a:p>
            <a:r>
              <a:rPr lang="es-ES_tradnl" dirty="0"/>
              <a:t>Área del Ministerio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6789158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CAFEB-C7D3-4D56-B8D6-4C492B00C113}" type="datetimeFigureOut">
              <a:rPr lang="es-ES" smtClean="0"/>
              <a:pPr/>
              <a:t>29/01/2018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BE903-5E74-485D-9EB0-CB36D0431D91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9579083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CAFEB-C7D3-4D56-B8D6-4C492B00C113}" type="datetimeFigureOut">
              <a:rPr lang="es-ES" smtClean="0"/>
              <a:pPr/>
              <a:t>29/01/2018</a:t>
            </a:fld>
            <a:endParaRPr lang="es-ES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BE903-5E74-485D-9EB0-CB36D0431D91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1458130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CAFEB-C7D3-4D56-B8D6-4C492B00C113}" type="datetimeFigureOut">
              <a:rPr lang="es-ES" smtClean="0"/>
              <a:pPr/>
              <a:t>29/01/2018</a:t>
            </a:fld>
            <a:endParaRPr lang="es-E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BE903-5E74-485D-9EB0-CB36D0431D91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200031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CAFEB-C7D3-4D56-B8D6-4C492B00C113}" type="datetimeFigureOut">
              <a:rPr lang="es-ES" smtClean="0"/>
              <a:pPr/>
              <a:t>29/01/2018</a:t>
            </a:fld>
            <a:endParaRPr lang="es-E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BE903-5E74-485D-9EB0-CB36D0431D91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9273400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CAFEB-C7D3-4D56-B8D6-4C492B00C113}" type="datetimeFigureOut">
              <a:rPr lang="es-ES" smtClean="0"/>
              <a:pPr/>
              <a:t>29/01/2018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BE903-5E74-485D-9EB0-CB36D0431D91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476121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CAFEB-C7D3-4D56-B8D6-4C492B00C113}" type="datetimeFigureOut">
              <a:rPr lang="es-ES" smtClean="0"/>
              <a:pPr/>
              <a:t>29/01/2018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BE903-5E74-485D-9EB0-CB36D0431D91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1190724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16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7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13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9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5" Type="http://schemas.openxmlformats.org/officeDocument/2006/relationships/theme" Target="../theme/theme4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Relationship Id="rId14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4CAFEB-C7D3-4D56-B8D6-4C492B00C113}" type="datetimeFigureOut">
              <a:rPr lang="es-ES" smtClean="0"/>
              <a:pPr/>
              <a:t>29/01/2018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9BE903-5E74-485D-9EB0-CB36D0431D91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485412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85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5" y="0"/>
            <a:ext cx="914197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44011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6 Imagen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3969" y="6309320"/>
            <a:ext cx="1925191" cy="354295"/>
          </a:xfrm>
          <a:prstGeom prst="rect">
            <a:avLst/>
          </a:prstGeom>
        </p:spPr>
      </p:pic>
      <p:sp>
        <p:nvSpPr>
          <p:cNvPr id="8" name="7 Rectángulo"/>
          <p:cNvSpPr/>
          <p:nvPr userDrawn="1"/>
        </p:nvSpPr>
        <p:spPr>
          <a:xfrm>
            <a:off x="0" y="0"/>
            <a:ext cx="435935" cy="824982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cxnSp>
        <p:nvCxnSpPr>
          <p:cNvPr id="9" name="8 Conector recto"/>
          <p:cNvCxnSpPr/>
          <p:nvPr userDrawn="1"/>
        </p:nvCxnSpPr>
        <p:spPr>
          <a:xfrm>
            <a:off x="495300" y="0"/>
            <a:ext cx="0" cy="732167"/>
          </a:xfrm>
          <a:prstGeom prst="line">
            <a:avLst/>
          </a:prstGeom>
          <a:ln w="57150">
            <a:solidFill>
              <a:srgbClr val="0070C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 userDrawn="1"/>
        </p:nvCxnSpPr>
        <p:spPr>
          <a:xfrm>
            <a:off x="495300" y="732167"/>
            <a:ext cx="0" cy="92815"/>
          </a:xfrm>
          <a:prstGeom prst="line">
            <a:avLst/>
          </a:prstGeom>
          <a:ln w="57150">
            <a:solidFill>
              <a:schemeClr val="tx2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12049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4CAFEB-C7D3-4D56-B8D6-4C492B00C113}" type="datetimeFigureOut">
              <a:rPr lang="es-ES" smtClean="0"/>
              <a:pPr/>
              <a:t>29/01/2018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9BE903-5E74-485D-9EB0-CB36D0431D91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31628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  <p:sldLayoutId id="2147483684" r:id="rId13"/>
    <p:sldLayoutId id="2147483686" r:id="rId1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10.png"/><Relationship Id="rId7" Type="http://schemas.microsoft.com/office/2007/relationships/hdphoto" Target="../media/hdphoto2.wdp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1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microsoft.com/office/2007/relationships/hdphoto" Target="../media/hdphoto1.wdp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98D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1944701" y="4130109"/>
            <a:ext cx="413907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s-AR" altLang="es-AR" sz="3200" b="1" dirty="0">
                <a:solidFill>
                  <a:schemeClr val="bg1"/>
                </a:solidFill>
              </a:rPr>
              <a:t>Enero 2018</a:t>
            </a:r>
          </a:p>
        </p:txBody>
      </p:sp>
      <p:pic>
        <p:nvPicPr>
          <p:cNvPr id="1026" name="Picture 2" descr="C:\Users\User\Desktop\BECAS PROGRESAR 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16139" y="2000240"/>
            <a:ext cx="4699001" cy="1429283"/>
          </a:xfrm>
          <a:prstGeom prst="rect">
            <a:avLst/>
          </a:prstGeom>
          <a:noFill/>
        </p:spPr>
      </p:pic>
      <p:pic>
        <p:nvPicPr>
          <p:cNvPr id="1027" name="Picture 3" descr="C:\Users\User\Desktop\anses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29124" y="6286520"/>
            <a:ext cx="1155700" cy="258763"/>
          </a:xfrm>
          <a:prstGeom prst="rect">
            <a:avLst/>
          </a:prstGeom>
          <a:noFill/>
        </p:spPr>
      </p:pic>
      <p:pic>
        <p:nvPicPr>
          <p:cNvPr id="8" name="Picture 3" descr="C:\Users\User\Desktop\fondo\base - powerpoint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929322" y="6115748"/>
            <a:ext cx="2725739" cy="50409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1966573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857232"/>
          </a:xfrm>
          <a:prstGeom prst="rect">
            <a:avLst/>
          </a:prstGeom>
          <a:solidFill>
            <a:srgbClr val="0098D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1 CuadroTexto"/>
          <p:cNvSpPr txBox="1"/>
          <p:nvPr/>
        </p:nvSpPr>
        <p:spPr>
          <a:xfrm>
            <a:off x="600520" y="139463"/>
            <a:ext cx="72576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_tradnl" sz="3600" b="1" dirty="0">
                <a:solidFill>
                  <a:schemeClr val="bg1"/>
                </a:solidFill>
                <a:latin typeface="Calibri"/>
              </a:rPr>
              <a:t>Becas Progresar</a:t>
            </a:r>
            <a:endParaRPr kumimoji="0" lang="es-ES_tradnl" sz="32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21" name="Picture 2" descr="C:\Users\User\Desktop\Sin título-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16088" y="2810916"/>
            <a:ext cx="314986" cy="282879"/>
          </a:xfrm>
          <a:prstGeom prst="rect">
            <a:avLst/>
          </a:prstGeom>
          <a:noFill/>
        </p:spPr>
      </p:pic>
      <p:sp>
        <p:nvSpPr>
          <p:cNvPr id="24" name="Rectángulo 4"/>
          <p:cNvSpPr/>
          <p:nvPr/>
        </p:nvSpPr>
        <p:spPr>
          <a:xfrm>
            <a:off x="4355976" y="2748961"/>
            <a:ext cx="4464496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s-AR" sz="2000" b="1" i="0" u="none" strike="noStrike" kern="1200" cap="none" spc="0" normalizeH="0" baseline="0" noProof="0" dirty="0">
                <a:ln>
                  <a:noFill/>
                </a:ln>
                <a:solidFill>
                  <a:srgbClr val="0098D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¿</a:t>
            </a:r>
            <a:r>
              <a:rPr lang="es-AR" sz="2000" b="1" dirty="0">
                <a:solidFill>
                  <a:srgbClr val="0098D6"/>
                </a:solidFill>
                <a:latin typeface="Calibri"/>
              </a:rPr>
              <a:t>Por qué lo </a:t>
            </a:r>
            <a:r>
              <a:rPr lang="es-AR" sz="2000" b="1" dirty="0" err="1">
                <a:solidFill>
                  <a:srgbClr val="0098D6"/>
                </a:solidFill>
                <a:latin typeface="Calibri"/>
              </a:rPr>
              <a:t>creamo</a:t>
            </a:r>
            <a:r>
              <a:rPr kumimoji="0" lang="es-AR" sz="2000" b="1" i="0" u="none" strike="noStrike" kern="1200" cap="none" spc="0" normalizeH="0" baseline="0" noProof="0" dirty="0">
                <a:ln>
                  <a:noFill/>
                </a:ln>
                <a:solidFill>
                  <a:srgbClr val="0098D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</a:t>
            </a:r>
            <a:r>
              <a:rPr kumimoji="0" lang="es-AR" sz="2000" b="1" i="0" u="none" strike="noStrike" kern="1200" cap="none" spc="0" normalizeH="0" noProof="0" dirty="0">
                <a:ln>
                  <a:noFill/>
                </a:ln>
                <a:solidFill>
                  <a:srgbClr val="0098D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?</a:t>
            </a:r>
          </a:p>
          <a:p>
            <a:pPr marL="342900" indent="-342900">
              <a:spcBef>
                <a:spcPts val="1200"/>
              </a:spcBef>
              <a:defRPr/>
            </a:pPr>
            <a:r>
              <a:rPr lang="es-AR" sz="2000" b="1" dirty="0">
                <a:solidFill>
                  <a:srgbClr val="0098D6"/>
                </a:solidFill>
              </a:rPr>
              <a:t>Buenas noticias</a:t>
            </a:r>
            <a:endParaRPr kumimoji="0" lang="es-AR" sz="2000" b="1" i="0" u="none" strike="noStrike" kern="1200" cap="none" spc="0" normalizeH="0" baseline="0" noProof="0" dirty="0">
              <a:ln>
                <a:noFill/>
              </a:ln>
              <a:solidFill>
                <a:srgbClr val="0098D6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s-AR" sz="2000" b="1" i="0" u="none" strike="noStrike" kern="1200" cap="none" spc="0" normalizeH="0" baseline="0" noProof="0" dirty="0">
                <a:ln>
                  <a:noFill/>
                </a:ln>
                <a:solidFill>
                  <a:srgbClr val="0098D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Líneas de Becas y montos</a:t>
            </a:r>
          </a:p>
          <a:p>
            <a:pPr marL="342900" indent="-342900">
              <a:spcBef>
                <a:spcPts val="1200"/>
              </a:spcBef>
              <a:defRPr/>
            </a:pPr>
            <a:r>
              <a:rPr lang="es-AR" sz="2000" b="1" dirty="0">
                <a:solidFill>
                  <a:srgbClr val="0098D6"/>
                </a:solidFill>
              </a:rPr>
              <a:t>T</a:t>
            </a:r>
            <a:r>
              <a:rPr kumimoji="0" lang="es-AR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98D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ransición</a:t>
            </a:r>
            <a:r>
              <a:rPr kumimoji="0" lang="es-AR" sz="2000" b="1" i="0" u="none" strike="noStrike" kern="1200" cap="none" spc="0" normalizeH="0" baseline="0" noProof="0" dirty="0">
                <a:ln>
                  <a:noFill/>
                </a:ln>
                <a:solidFill>
                  <a:srgbClr val="0098D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entre programas</a:t>
            </a:r>
          </a:p>
        </p:txBody>
      </p:sp>
      <p:pic>
        <p:nvPicPr>
          <p:cNvPr id="26" name="Picture 2" descr="C:\Users\User\Desktop\Sin título-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16088" y="3710376"/>
            <a:ext cx="314986" cy="282879"/>
          </a:xfrm>
          <a:prstGeom prst="rect">
            <a:avLst/>
          </a:prstGeom>
          <a:noFill/>
        </p:spPr>
      </p:pic>
      <p:pic>
        <p:nvPicPr>
          <p:cNvPr id="27" name="Picture 2" descr="C:\Users\User\Desktop\Sin título-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99824" y="4196374"/>
            <a:ext cx="314986" cy="282879"/>
          </a:xfrm>
          <a:prstGeom prst="rect">
            <a:avLst/>
          </a:prstGeom>
          <a:noFill/>
        </p:spPr>
      </p:pic>
      <p:pic>
        <p:nvPicPr>
          <p:cNvPr id="34" name="Picture 3" descr="C:\Users\User\Desktop\Sin títuloaasas-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4246" y="2071678"/>
            <a:ext cx="3143115" cy="3139670"/>
          </a:xfrm>
          <a:prstGeom prst="rect">
            <a:avLst/>
          </a:prstGeom>
          <a:noFill/>
        </p:spPr>
      </p:pic>
      <p:pic>
        <p:nvPicPr>
          <p:cNvPr id="11" name="Picture 2" descr="C:\Users\User\Desktop\Sin título-1.png">
            <a:extLst>
              <a:ext uri="{FF2B5EF4-FFF2-40B4-BE49-F238E27FC236}">
                <a16:creationId xmlns:a16="http://schemas.microsoft.com/office/drawing/2014/main" id="{1772E112-8B9F-4FFB-9A28-974B438DD2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14348" y="3260646"/>
            <a:ext cx="314986" cy="28287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2940752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tángulo redondeado 6"/>
          <p:cNvSpPr/>
          <p:nvPr/>
        </p:nvSpPr>
        <p:spPr>
          <a:xfrm>
            <a:off x="1449860" y="4193208"/>
            <a:ext cx="7226596" cy="428628"/>
          </a:xfrm>
          <a:prstGeom prst="roundRect">
            <a:avLst/>
          </a:prstGeom>
          <a:noFill/>
          <a:ln>
            <a:solidFill>
              <a:srgbClr val="0098D6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b="1" dirty="0">
                <a:solidFill>
                  <a:srgbClr val="0098D6"/>
                </a:solidFill>
              </a:rPr>
              <a:t>Queremos brindar incentivos para que estudien y se gradúen</a:t>
            </a:r>
          </a:p>
        </p:txBody>
      </p:sp>
      <p:sp>
        <p:nvSpPr>
          <p:cNvPr id="9" name="8 Rectángulo"/>
          <p:cNvSpPr/>
          <p:nvPr/>
        </p:nvSpPr>
        <p:spPr>
          <a:xfrm>
            <a:off x="0" y="0"/>
            <a:ext cx="9144000" cy="857232"/>
          </a:xfrm>
          <a:prstGeom prst="rect">
            <a:avLst/>
          </a:prstGeom>
          <a:solidFill>
            <a:srgbClr val="0098D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1 CuadroTexto"/>
          <p:cNvSpPr txBox="1"/>
          <p:nvPr/>
        </p:nvSpPr>
        <p:spPr>
          <a:xfrm>
            <a:off x="467544" y="139463"/>
            <a:ext cx="76629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s-ES_tradnl" sz="3600" b="1" dirty="0">
                <a:solidFill>
                  <a:schemeClr val="bg1"/>
                </a:solidFill>
              </a:rPr>
              <a:t>¿Por qué creamos Becas Progresar?</a:t>
            </a:r>
          </a:p>
        </p:txBody>
      </p:sp>
      <p:sp>
        <p:nvSpPr>
          <p:cNvPr id="42" name="1 CuadroTexto"/>
          <p:cNvSpPr txBox="1"/>
          <p:nvPr/>
        </p:nvSpPr>
        <p:spPr>
          <a:xfrm>
            <a:off x="857224" y="2852936"/>
            <a:ext cx="857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s-ES_tradnl" sz="3600" b="1" dirty="0">
                <a:solidFill>
                  <a:srgbClr val="0098D6"/>
                </a:solidFill>
              </a:rPr>
              <a:t>1.</a:t>
            </a:r>
          </a:p>
        </p:txBody>
      </p:sp>
      <p:sp>
        <p:nvSpPr>
          <p:cNvPr id="43" name="1 CuadroTexto"/>
          <p:cNvSpPr txBox="1"/>
          <p:nvPr/>
        </p:nvSpPr>
        <p:spPr>
          <a:xfrm>
            <a:off x="878417" y="3429000"/>
            <a:ext cx="857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s-ES_tradnl" sz="3600" b="1" dirty="0">
                <a:solidFill>
                  <a:srgbClr val="0098D6"/>
                </a:solidFill>
              </a:rPr>
              <a:t>2.</a:t>
            </a:r>
          </a:p>
        </p:txBody>
      </p:sp>
      <p:pic>
        <p:nvPicPr>
          <p:cNvPr id="2050" name="Picture 2" descr="C:\Users\User\Desktop\personitas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1630908"/>
            <a:ext cx="7537043" cy="857256"/>
          </a:xfrm>
          <a:prstGeom prst="rect">
            <a:avLst/>
          </a:prstGeom>
          <a:noFill/>
        </p:spPr>
      </p:pic>
      <p:sp>
        <p:nvSpPr>
          <p:cNvPr id="23" name="1 CuadroTexto"/>
          <p:cNvSpPr txBox="1"/>
          <p:nvPr/>
        </p:nvSpPr>
        <p:spPr>
          <a:xfrm>
            <a:off x="878417" y="4067981"/>
            <a:ext cx="857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s-ES_tradnl" sz="3600" b="1" dirty="0">
                <a:solidFill>
                  <a:srgbClr val="0098D6"/>
                </a:solidFill>
              </a:rPr>
              <a:t>3.</a:t>
            </a:r>
          </a:p>
        </p:txBody>
      </p:sp>
      <p:sp>
        <p:nvSpPr>
          <p:cNvPr id="4" name="Rectángulo 3"/>
          <p:cNvSpPr/>
          <p:nvPr/>
        </p:nvSpPr>
        <p:spPr>
          <a:xfrm>
            <a:off x="1473814" y="3611743"/>
            <a:ext cx="78581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b="1" dirty="0">
                <a:solidFill>
                  <a:srgbClr val="0098D6"/>
                </a:solidFill>
              </a:rPr>
              <a:t>Creemos en la educación como el camino para igualar oportunidades </a:t>
            </a:r>
          </a:p>
        </p:txBody>
      </p:sp>
      <p:sp>
        <p:nvSpPr>
          <p:cNvPr id="8" name="Rectángulo 7"/>
          <p:cNvSpPr/>
          <p:nvPr/>
        </p:nvSpPr>
        <p:spPr>
          <a:xfrm>
            <a:off x="1466090" y="4838296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ES" b="1" dirty="0">
                <a:solidFill>
                  <a:srgbClr val="0098D6"/>
                </a:solidFill>
              </a:rPr>
              <a:t>Promovemos el mérito y la mayor inclusión</a:t>
            </a:r>
          </a:p>
        </p:txBody>
      </p:sp>
      <p:sp>
        <p:nvSpPr>
          <p:cNvPr id="14" name="Rectángulo 13">
            <a:extLst>
              <a:ext uri="{FF2B5EF4-FFF2-40B4-BE49-F238E27FC236}">
                <a16:creationId xmlns:a16="http://schemas.microsoft.com/office/drawing/2014/main" id="{46031CF4-6A89-49A5-9749-8816D60AD540}"/>
              </a:ext>
            </a:extLst>
          </p:cNvPr>
          <p:cNvSpPr/>
          <p:nvPr/>
        </p:nvSpPr>
        <p:spPr>
          <a:xfrm>
            <a:off x="1473814" y="5451240"/>
            <a:ext cx="648750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b="1" dirty="0">
                <a:solidFill>
                  <a:srgbClr val="0098D6"/>
                </a:solidFill>
              </a:rPr>
              <a:t>Destinamos más dinero para que cada joven puedan estudiar</a:t>
            </a:r>
          </a:p>
        </p:txBody>
      </p:sp>
      <p:sp>
        <p:nvSpPr>
          <p:cNvPr id="15" name="Rectángulo redondeado 6">
            <a:extLst>
              <a:ext uri="{FF2B5EF4-FFF2-40B4-BE49-F238E27FC236}">
                <a16:creationId xmlns:a16="http://schemas.microsoft.com/office/drawing/2014/main" id="{E98B9ABE-7476-4C1D-936E-000CB2E951ED}"/>
              </a:ext>
            </a:extLst>
          </p:cNvPr>
          <p:cNvSpPr/>
          <p:nvPr/>
        </p:nvSpPr>
        <p:spPr>
          <a:xfrm>
            <a:off x="1421477" y="5403513"/>
            <a:ext cx="7242003" cy="428628"/>
          </a:xfrm>
          <a:prstGeom prst="roundRect">
            <a:avLst/>
          </a:prstGeom>
          <a:noFill/>
          <a:ln>
            <a:solidFill>
              <a:srgbClr val="0098D6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s-ES" dirty="0">
              <a:solidFill>
                <a:schemeClr val="accent1"/>
              </a:solidFill>
            </a:endParaRPr>
          </a:p>
        </p:txBody>
      </p:sp>
      <p:sp>
        <p:nvSpPr>
          <p:cNvPr id="16" name="1 CuadroTexto">
            <a:extLst>
              <a:ext uri="{FF2B5EF4-FFF2-40B4-BE49-F238E27FC236}">
                <a16:creationId xmlns:a16="http://schemas.microsoft.com/office/drawing/2014/main" id="{1D8F76FE-4A04-41C8-BCAF-A32B8DD4BF79}"/>
              </a:ext>
            </a:extLst>
          </p:cNvPr>
          <p:cNvSpPr txBox="1"/>
          <p:nvPr/>
        </p:nvSpPr>
        <p:spPr>
          <a:xfrm>
            <a:off x="863832" y="4725144"/>
            <a:ext cx="857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s-ES_tradnl" sz="3600" b="1" dirty="0">
                <a:solidFill>
                  <a:srgbClr val="0098D6"/>
                </a:solidFill>
              </a:rPr>
              <a:t>4.</a:t>
            </a:r>
          </a:p>
        </p:txBody>
      </p:sp>
      <p:sp>
        <p:nvSpPr>
          <p:cNvPr id="17" name="1 CuadroTexto">
            <a:extLst>
              <a:ext uri="{FF2B5EF4-FFF2-40B4-BE49-F238E27FC236}">
                <a16:creationId xmlns:a16="http://schemas.microsoft.com/office/drawing/2014/main" id="{759E0A99-14E9-4443-B26E-1AFE234DDF75}"/>
              </a:ext>
            </a:extLst>
          </p:cNvPr>
          <p:cNvSpPr txBox="1"/>
          <p:nvPr/>
        </p:nvSpPr>
        <p:spPr>
          <a:xfrm>
            <a:off x="857224" y="5301208"/>
            <a:ext cx="857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s-ES_tradnl" sz="3600" b="1" dirty="0">
                <a:solidFill>
                  <a:srgbClr val="0098D6"/>
                </a:solidFill>
              </a:rPr>
              <a:t>5.</a:t>
            </a:r>
          </a:p>
        </p:txBody>
      </p:sp>
      <p:sp>
        <p:nvSpPr>
          <p:cNvPr id="18" name="Rectángulo 17">
            <a:extLst>
              <a:ext uri="{FF2B5EF4-FFF2-40B4-BE49-F238E27FC236}">
                <a16:creationId xmlns:a16="http://schemas.microsoft.com/office/drawing/2014/main" id="{B498B0A1-D6EF-4FB5-98CA-0C0CFC14A154}"/>
              </a:ext>
            </a:extLst>
          </p:cNvPr>
          <p:cNvSpPr/>
          <p:nvPr/>
        </p:nvSpPr>
        <p:spPr>
          <a:xfrm>
            <a:off x="1473814" y="2979973"/>
            <a:ext cx="78581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b="1" dirty="0">
                <a:solidFill>
                  <a:srgbClr val="0098D6"/>
                </a:solidFill>
              </a:rPr>
              <a:t>Queremos acompañar al joven desde una mirada con dimensión educativa</a:t>
            </a:r>
          </a:p>
        </p:txBody>
      </p:sp>
      <p:sp>
        <p:nvSpPr>
          <p:cNvPr id="20" name="Rectángulo redondeado 6">
            <a:extLst>
              <a:ext uri="{FF2B5EF4-FFF2-40B4-BE49-F238E27FC236}">
                <a16:creationId xmlns:a16="http://schemas.microsoft.com/office/drawing/2014/main" id="{36FA9815-BDEF-4301-97CC-29B8C59A18A5}"/>
              </a:ext>
            </a:extLst>
          </p:cNvPr>
          <p:cNvSpPr/>
          <p:nvPr/>
        </p:nvSpPr>
        <p:spPr>
          <a:xfrm>
            <a:off x="1435617" y="4812356"/>
            <a:ext cx="7226596" cy="428628"/>
          </a:xfrm>
          <a:prstGeom prst="roundRect">
            <a:avLst/>
          </a:prstGeom>
          <a:noFill/>
          <a:ln>
            <a:solidFill>
              <a:srgbClr val="0098D6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s-ES" dirty="0">
              <a:solidFill>
                <a:schemeClr val="accent1"/>
              </a:solidFill>
            </a:endParaRPr>
          </a:p>
        </p:txBody>
      </p:sp>
      <p:sp>
        <p:nvSpPr>
          <p:cNvPr id="24" name="Rectángulo redondeado 6">
            <a:extLst>
              <a:ext uri="{FF2B5EF4-FFF2-40B4-BE49-F238E27FC236}">
                <a16:creationId xmlns:a16="http://schemas.microsoft.com/office/drawing/2014/main" id="{C52CD617-46AD-4CAB-AE9A-C0C614940E88}"/>
              </a:ext>
            </a:extLst>
          </p:cNvPr>
          <p:cNvSpPr/>
          <p:nvPr/>
        </p:nvSpPr>
        <p:spPr>
          <a:xfrm>
            <a:off x="1466090" y="3570849"/>
            <a:ext cx="7209040" cy="428628"/>
          </a:xfrm>
          <a:prstGeom prst="roundRect">
            <a:avLst/>
          </a:prstGeom>
          <a:noFill/>
          <a:ln>
            <a:solidFill>
              <a:srgbClr val="0098D6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s-ES" dirty="0">
              <a:solidFill>
                <a:schemeClr val="accent1"/>
              </a:solidFill>
            </a:endParaRPr>
          </a:p>
        </p:txBody>
      </p:sp>
      <p:sp>
        <p:nvSpPr>
          <p:cNvPr id="25" name="Rectángulo redondeado 6">
            <a:extLst>
              <a:ext uri="{FF2B5EF4-FFF2-40B4-BE49-F238E27FC236}">
                <a16:creationId xmlns:a16="http://schemas.microsoft.com/office/drawing/2014/main" id="{4B8065F3-6A70-4357-8FEF-AE633261475D}"/>
              </a:ext>
            </a:extLst>
          </p:cNvPr>
          <p:cNvSpPr/>
          <p:nvPr/>
        </p:nvSpPr>
        <p:spPr>
          <a:xfrm>
            <a:off x="1449860" y="2945451"/>
            <a:ext cx="7226596" cy="428628"/>
          </a:xfrm>
          <a:prstGeom prst="roundRect">
            <a:avLst/>
          </a:prstGeom>
          <a:noFill/>
          <a:ln>
            <a:solidFill>
              <a:srgbClr val="0098D6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s-ES" dirty="0">
              <a:solidFill>
                <a:schemeClr val="accent1"/>
              </a:solidFill>
            </a:endParaRPr>
          </a:p>
        </p:txBody>
      </p:sp>
      <p:sp>
        <p:nvSpPr>
          <p:cNvPr id="19" name="Rectángulo 13">
            <a:extLst>
              <a:ext uri="{FF2B5EF4-FFF2-40B4-BE49-F238E27FC236}">
                <a16:creationId xmlns:a16="http://schemas.microsoft.com/office/drawing/2014/main" id="{46031CF4-6A89-49A5-9749-8816D60AD540}"/>
              </a:ext>
            </a:extLst>
          </p:cNvPr>
          <p:cNvSpPr/>
          <p:nvPr/>
        </p:nvSpPr>
        <p:spPr>
          <a:xfrm>
            <a:off x="1473814" y="6029045"/>
            <a:ext cx="648750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b="1" dirty="0">
                <a:solidFill>
                  <a:srgbClr val="0098D6"/>
                </a:solidFill>
              </a:rPr>
              <a:t>Promovemos carreras estratégicas para el desarrollo del país</a:t>
            </a:r>
          </a:p>
        </p:txBody>
      </p:sp>
      <p:sp>
        <p:nvSpPr>
          <p:cNvPr id="21" name="Rectángulo redondeado 6">
            <a:extLst>
              <a:ext uri="{FF2B5EF4-FFF2-40B4-BE49-F238E27FC236}">
                <a16:creationId xmlns:a16="http://schemas.microsoft.com/office/drawing/2014/main" id="{E98B9ABE-7476-4C1D-936E-000CB2E951ED}"/>
              </a:ext>
            </a:extLst>
          </p:cNvPr>
          <p:cNvSpPr/>
          <p:nvPr/>
        </p:nvSpPr>
        <p:spPr>
          <a:xfrm>
            <a:off x="1421477" y="5981318"/>
            <a:ext cx="7242003" cy="428628"/>
          </a:xfrm>
          <a:prstGeom prst="roundRect">
            <a:avLst/>
          </a:prstGeom>
          <a:noFill/>
          <a:ln>
            <a:solidFill>
              <a:srgbClr val="0098D6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s-ES" dirty="0">
              <a:solidFill>
                <a:schemeClr val="accent1"/>
              </a:solidFill>
            </a:endParaRPr>
          </a:p>
        </p:txBody>
      </p:sp>
      <p:sp>
        <p:nvSpPr>
          <p:cNvPr id="22" name="1 CuadroTexto">
            <a:extLst>
              <a:ext uri="{FF2B5EF4-FFF2-40B4-BE49-F238E27FC236}">
                <a16:creationId xmlns:a16="http://schemas.microsoft.com/office/drawing/2014/main" id="{759E0A99-14E9-4443-B26E-1AFE234DDF75}"/>
              </a:ext>
            </a:extLst>
          </p:cNvPr>
          <p:cNvSpPr txBox="1"/>
          <p:nvPr/>
        </p:nvSpPr>
        <p:spPr>
          <a:xfrm>
            <a:off x="857224" y="5879013"/>
            <a:ext cx="857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s-ES_tradnl" sz="3600" b="1" dirty="0">
                <a:solidFill>
                  <a:srgbClr val="0098D6"/>
                </a:solidFill>
              </a:rPr>
              <a:t>6.</a:t>
            </a:r>
          </a:p>
        </p:txBody>
      </p:sp>
    </p:spTree>
    <p:extLst>
      <p:ext uri="{BB962C8B-B14F-4D97-AF65-F5344CB8AC3E}">
        <p14:creationId xmlns:p14="http://schemas.microsoft.com/office/powerpoint/2010/main" val="32940752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857232"/>
          </a:xfrm>
          <a:prstGeom prst="rect">
            <a:avLst/>
          </a:prstGeom>
          <a:solidFill>
            <a:srgbClr val="0098D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1 CuadroTexto"/>
          <p:cNvSpPr txBox="1"/>
          <p:nvPr/>
        </p:nvSpPr>
        <p:spPr>
          <a:xfrm>
            <a:off x="333217" y="142852"/>
            <a:ext cx="86221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</a:pPr>
            <a:r>
              <a:rPr lang="es-ES_tradnl" sz="3600" b="1" dirty="0">
                <a:solidFill>
                  <a:schemeClr val="bg1"/>
                </a:solidFill>
              </a:rPr>
              <a:t>Buenas noticias</a:t>
            </a:r>
          </a:p>
        </p:txBody>
      </p:sp>
      <p:graphicFrame>
        <p:nvGraphicFramePr>
          <p:cNvPr id="10" name="Tabla 3">
            <a:extLst>
              <a:ext uri="{FF2B5EF4-FFF2-40B4-BE49-F238E27FC236}">
                <a16:creationId xmlns:a16="http://schemas.microsoft.com/office/drawing/2014/main" id="{8CD3AA02-4057-4F26-AF69-698E0B0C46C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6215478"/>
              </p:ext>
            </p:extLst>
          </p:nvPr>
        </p:nvGraphicFramePr>
        <p:xfrm>
          <a:off x="453702" y="1298560"/>
          <a:ext cx="8236596" cy="5089098"/>
        </p:xfrm>
        <a:graphic>
          <a:graphicData uri="http://schemas.openxmlformats.org/drawingml/2006/table">
            <a:tbl>
              <a:tblPr/>
              <a:tblGrid>
                <a:gridCol w="1965601">
                  <a:extLst>
                    <a:ext uri="{9D8B030D-6E8A-4147-A177-3AD203B41FA5}">
                      <a16:colId xmlns:a16="http://schemas.microsoft.com/office/drawing/2014/main" val="1219906973"/>
                    </a:ext>
                  </a:extLst>
                </a:gridCol>
                <a:gridCol w="3056285">
                  <a:extLst>
                    <a:ext uri="{9D8B030D-6E8A-4147-A177-3AD203B41FA5}">
                      <a16:colId xmlns:a16="http://schemas.microsoft.com/office/drawing/2014/main" val="2667135186"/>
                    </a:ext>
                  </a:extLst>
                </a:gridCol>
                <a:gridCol w="3214710">
                  <a:extLst>
                    <a:ext uri="{9D8B030D-6E8A-4147-A177-3AD203B41FA5}">
                      <a16:colId xmlns:a16="http://schemas.microsoft.com/office/drawing/2014/main" val="4048507140"/>
                    </a:ext>
                  </a:extLst>
                </a:gridCol>
              </a:tblGrid>
              <a:tr h="317414">
                <a:tc>
                  <a:txBody>
                    <a:bodyPr/>
                    <a:lstStyle/>
                    <a:p>
                      <a:pPr algn="ctr" fontAlgn="ctr"/>
                      <a:endParaRPr lang="es-AR" sz="1400" b="0" i="0" u="none" strike="noStrike" dirty="0">
                        <a:solidFill>
                          <a:srgbClr val="005A7E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82" marR="9282" marT="9282" marB="0" anchor="ctr">
                    <a:lnL>
                      <a:noFill/>
                    </a:lnL>
                    <a:lnR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es-AR" sz="14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5A7E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PROGRESAR</a:t>
                      </a:r>
                    </a:p>
                  </a:txBody>
                  <a:tcPr marL="9282" marR="9282" marT="9282" marB="0" anchor="ctr">
                    <a:lnL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kumimoji="0" lang="es-AR" sz="14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5A7E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BECA PROGRESAR</a:t>
                      </a:r>
                    </a:p>
                  </a:txBody>
                  <a:tcPr marL="9282" marR="9282" marT="9282" marB="0" anchor="ctr">
                    <a:lnL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1967209"/>
                  </a:ext>
                </a:extLst>
              </a:tr>
              <a:tr h="402666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 dirty="0">
                          <a:solidFill>
                            <a:srgbClr val="005A7E"/>
                          </a:solidFill>
                          <a:effectLst/>
                          <a:latin typeface="Calibri" panose="020F0502020204030204" pitchFamily="34" charset="0"/>
                        </a:rPr>
                        <a:t>Edad</a:t>
                      </a:r>
                    </a:p>
                  </a:txBody>
                  <a:tcPr marL="9282" marR="9282" marT="9282" marB="0" anchor="ctr">
                    <a:lnL>
                      <a:noFill/>
                    </a:lnL>
                    <a:lnR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0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18 a</a:t>
                      </a:r>
                      <a:r>
                        <a:rPr lang="es-MX" sz="1600" b="0" i="0" u="none" strike="noStrike" baseline="0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 24 años</a:t>
                      </a:r>
                      <a:endParaRPr lang="es-MX" sz="1600" b="0" i="0" u="none" strike="noStrike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82" marR="9282" marT="9282" marB="0" anchor="ctr">
                    <a:lnL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0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18  a</a:t>
                      </a:r>
                      <a:r>
                        <a:rPr lang="es-MX" sz="1600" b="0" i="0" u="none" strike="noStrike" baseline="0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 24 y se extiende a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0" i="0" u="none" strike="noStrike" baseline="0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30 años a estudiantes avanzados</a:t>
                      </a:r>
                      <a:endParaRPr lang="es-MX" sz="1600" b="0" i="0" u="none" strike="noStrike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82" marR="9282" marT="9282" marB="0" anchor="ctr">
                    <a:lnL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1768"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600" b="1" i="0" u="none" strike="noStrike" dirty="0">
                          <a:solidFill>
                            <a:srgbClr val="005A7E"/>
                          </a:solidFill>
                          <a:effectLst/>
                          <a:latin typeface="Calibri" panose="020F0502020204030204" pitchFamily="34" charset="0"/>
                        </a:rPr>
                        <a:t>Montos</a:t>
                      </a:r>
                    </a:p>
                  </a:txBody>
                  <a:tcPr marL="9282" marR="9282" marT="9282" marB="0" anchor="ctr">
                    <a:lnL>
                      <a:noFill/>
                    </a:lnL>
                    <a:lnR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ctr"/>
                      <a:r>
                        <a:rPr lang="es-MX" sz="1600" b="0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Fijo</a:t>
                      </a:r>
                      <a:r>
                        <a:rPr lang="es-MX" sz="1600" b="0" i="0" u="none" strike="noStrike" baseline="0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 y estandarizado</a:t>
                      </a:r>
                    </a:p>
                    <a:p>
                      <a:pPr lvl="0" algn="ctr" fontAlgn="ctr"/>
                      <a:r>
                        <a:rPr lang="es-MX" sz="1600" b="0" i="0" u="none" strike="noStrike" baseline="0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para todos los niveles</a:t>
                      </a:r>
                      <a:endParaRPr lang="es-MX" sz="1600" b="0" i="0" u="none" strike="noStrike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82" marR="9282" marT="9282" marB="0" anchor="ctr">
                    <a:lnL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 fontAlgn="ctr"/>
                      <a:r>
                        <a:rPr lang="es-MX" sz="1600" b="0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Acorde</a:t>
                      </a:r>
                      <a:r>
                        <a:rPr lang="es-MX" sz="1600" b="0" i="0" u="none" strike="noStrike" baseline="0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 a nivel y mérito</a:t>
                      </a:r>
                      <a:endParaRPr lang="es-MX" sz="1600" b="0" i="0" u="none" strike="noStrike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82" marR="9282" marT="9282" marB="0" anchor="ctr">
                    <a:lnL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92918"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600" b="1" i="0" u="none" strike="noStrike" dirty="0" err="1">
                          <a:solidFill>
                            <a:srgbClr val="005A7E"/>
                          </a:solidFill>
                          <a:effectLst/>
                          <a:latin typeface="Calibri" panose="020F0502020204030204" pitchFamily="34" charset="0"/>
                        </a:rPr>
                        <a:t>Estimulos</a:t>
                      </a:r>
                      <a:r>
                        <a:rPr lang="es-AR" sz="1600" b="1" i="0" u="none" strike="noStrike" dirty="0">
                          <a:solidFill>
                            <a:srgbClr val="005A7E"/>
                          </a:solidFill>
                          <a:effectLst/>
                          <a:latin typeface="Calibri" panose="020F0502020204030204" pitchFamily="34" charset="0"/>
                        </a:rPr>
                        <a:t> de avance y </a:t>
                      </a:r>
                      <a:r>
                        <a:rPr lang="es-AR" sz="1600" b="1" i="0" u="none" strike="noStrike" dirty="0" err="1">
                          <a:solidFill>
                            <a:srgbClr val="005A7E"/>
                          </a:solidFill>
                          <a:effectLst/>
                          <a:latin typeface="Calibri" panose="020F0502020204030204" pitchFamily="34" charset="0"/>
                        </a:rPr>
                        <a:t>graduacion</a:t>
                      </a:r>
                      <a:endParaRPr lang="es-AR" sz="1600" b="1" i="0" u="none" strike="noStrike" dirty="0">
                        <a:solidFill>
                          <a:srgbClr val="005A7E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82" marR="9282" marT="9282" marB="0" anchor="ctr">
                    <a:lnL>
                      <a:noFill/>
                    </a:lnL>
                    <a:lnR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ctr"/>
                      <a:r>
                        <a:rPr lang="es-MX" sz="1600" b="0" i="0" u="none" strike="noStrike" baseline="0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Exigencia para percibir cuota:</a:t>
                      </a:r>
                    </a:p>
                    <a:p>
                      <a:pPr lvl="0" algn="ctr" fontAlgn="ctr"/>
                      <a:r>
                        <a:rPr lang="es-MX" sz="1600" b="0" i="0" u="none" strike="noStrike" baseline="0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2 materias aprobadas</a:t>
                      </a:r>
                    </a:p>
                  </a:txBody>
                  <a:tcPr marL="9282" marR="9282" marT="9282" marB="0" anchor="ctr">
                    <a:lnL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 fontAlgn="ctr"/>
                      <a:r>
                        <a:rPr lang="es-MX" sz="1600" b="0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Exigencia para percibir cuota:</a:t>
                      </a:r>
                    </a:p>
                    <a:p>
                      <a:pPr lvl="0" algn="ctr" fontAlgn="ctr"/>
                      <a:r>
                        <a:rPr lang="es-MX" sz="1600" b="0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50% de las materias aprobadas, premio a la excelencia 100% de materias rendidas</a:t>
                      </a:r>
                    </a:p>
                  </a:txBody>
                  <a:tcPr marL="9282" marR="9282" marT="9282" marB="0" anchor="ctr">
                    <a:lnL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82900075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600" b="1" i="0" u="none" strike="noStrike" dirty="0">
                          <a:solidFill>
                            <a:srgbClr val="005A7E"/>
                          </a:solidFill>
                          <a:effectLst/>
                          <a:latin typeface="Calibri" panose="020F0502020204030204" pitchFamily="34" charset="0"/>
                        </a:rPr>
                        <a:t>Foco en la trayectoria y el avance educativo</a:t>
                      </a:r>
                    </a:p>
                  </a:txBody>
                  <a:tcPr marL="9282" marR="9282" marT="9282" marB="0" anchor="ctr">
                    <a:lnL>
                      <a:noFill/>
                    </a:lnL>
                    <a:lnR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ctr"/>
                      <a:r>
                        <a:rPr lang="es-MX" sz="1600" b="0" i="0" u="none" strike="noStrike" baseline="0" dirty="0" err="1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Ej</a:t>
                      </a:r>
                      <a:r>
                        <a:rPr lang="es-MX" sz="1600" b="0" i="0" u="none" strike="noStrike" baseline="0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: mes el que se </a:t>
                      </a:r>
                      <a:r>
                        <a:rPr lang="es-MX" sz="1600" b="0" i="0" u="none" strike="noStrike" baseline="0" dirty="0" err="1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cumplia</a:t>
                      </a:r>
                      <a:r>
                        <a:rPr lang="es-MX" sz="1600" b="0" i="0" u="none" strike="noStrike" baseline="0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 25 años cese del beneficio </a:t>
                      </a:r>
                      <a:r>
                        <a:rPr lang="es-MX" sz="1600" b="0" i="0" u="none" strike="noStrike" baseline="0" dirty="0" err="1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automatico</a:t>
                      </a:r>
                      <a:endParaRPr lang="es-MX" sz="1600" b="0" i="0" u="none" strike="noStrike" baseline="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82" marR="9282" marT="9282" marB="0" anchor="ctr">
                    <a:lnL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 fontAlgn="ctr"/>
                      <a:r>
                        <a:rPr lang="es-MX" sz="1600" b="0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Continuidad durante el ciclo lectivo</a:t>
                      </a:r>
                    </a:p>
                  </a:txBody>
                  <a:tcPr marL="9282" marR="9282" marT="9282" marB="0" anchor="ctr">
                    <a:lnL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86810897"/>
                  </a:ext>
                </a:extLst>
              </a:tr>
              <a:tr h="1152128"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600" b="1" i="0" u="none" strike="noStrike" dirty="0">
                          <a:solidFill>
                            <a:srgbClr val="005A7E"/>
                          </a:solidFill>
                          <a:effectLst/>
                          <a:latin typeface="Calibri" panose="020F0502020204030204" pitchFamily="34" charset="0"/>
                        </a:rPr>
                        <a:t>Conocimientos de los beneficiarios por las instituciones educativas</a:t>
                      </a:r>
                    </a:p>
                  </a:txBody>
                  <a:tcPr marL="9282" marR="9282" marT="9282" marB="0" anchor="ctr">
                    <a:lnL>
                      <a:noFill/>
                    </a:lnL>
                    <a:lnR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ctr"/>
                      <a:r>
                        <a:rPr lang="es-MX" sz="1600" b="0" i="0" u="none" strike="noStrike" baseline="0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El MEN o los MEP </a:t>
                      </a:r>
                      <a:r>
                        <a:rPr lang="es-MX" sz="1600" b="0" i="0" u="none" strike="noStrike" baseline="0" dirty="0" err="1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asi</a:t>
                      </a:r>
                      <a:r>
                        <a:rPr lang="es-MX" sz="1600" b="0" i="0" u="none" strike="noStrike" baseline="0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 como las UUNN se enteraban de la </a:t>
                      </a:r>
                      <a:r>
                        <a:rPr lang="es-MX" sz="1600" b="0" i="0" u="none" strike="noStrike" baseline="0" dirty="0" err="1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nominade</a:t>
                      </a:r>
                      <a:r>
                        <a:rPr lang="es-MX" sz="1600" b="0" i="0" u="none" strike="noStrike" baseline="0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 beneficiarios al realizar el control académico correspondiente</a:t>
                      </a:r>
                    </a:p>
                  </a:txBody>
                  <a:tcPr marL="9282" marR="9282" marT="9282" marB="0" anchor="ctr">
                    <a:lnL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 fontAlgn="ctr"/>
                      <a:r>
                        <a:rPr lang="es-MX" sz="1600" b="0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Los distintos actores de la educación están involucrados desde la inscripción a la beca educativa</a:t>
                      </a:r>
                    </a:p>
                  </a:txBody>
                  <a:tcPr marL="9282" marR="9282" marT="9282" marB="0" anchor="ctr">
                    <a:lnL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70911098"/>
                  </a:ext>
                </a:extLst>
              </a:tr>
              <a:tr h="792088"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600" b="1" i="0" u="none" strike="noStrike" dirty="0">
                          <a:solidFill>
                            <a:srgbClr val="005A7E"/>
                          </a:solidFill>
                          <a:effectLst/>
                          <a:latin typeface="Calibri" panose="020F0502020204030204" pitchFamily="34" charset="0"/>
                        </a:rPr>
                        <a:t>Acciones de acompañamiento</a:t>
                      </a:r>
                    </a:p>
                  </a:txBody>
                  <a:tcPr marL="9282" marR="9282" marT="9282" marB="0" anchor="ctr">
                    <a:lnL>
                      <a:noFill/>
                    </a:lnL>
                    <a:lnR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ctr"/>
                      <a:r>
                        <a:rPr lang="es-MX" sz="1600" b="0" i="0" u="none" strike="noStrike" baseline="0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Nulas</a:t>
                      </a:r>
                    </a:p>
                  </a:txBody>
                  <a:tcPr marL="9282" marR="9282" marT="9282" marB="0" anchor="ctr">
                    <a:lnL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 fontAlgn="ctr"/>
                      <a:r>
                        <a:rPr lang="es-MX" sz="1600" b="0" i="0" u="none" strike="noStrike" dirty="0" err="1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Educacion</a:t>
                      </a:r>
                      <a:r>
                        <a:rPr lang="es-MX" sz="1600" b="0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 Obligatoria : Programas como asistiré</a:t>
                      </a:r>
                    </a:p>
                    <a:p>
                      <a:pPr lvl="0" algn="ctr" fontAlgn="ctr"/>
                      <a:r>
                        <a:rPr lang="es-MX" sz="1600" b="0" i="0" u="none" strike="noStrike" dirty="0" err="1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Educacion</a:t>
                      </a:r>
                      <a:r>
                        <a:rPr lang="es-MX" sz="1600" b="0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 Superior : Programas como nexos</a:t>
                      </a:r>
                    </a:p>
                  </a:txBody>
                  <a:tcPr marL="9282" marR="9282" marT="9282" marB="0" anchor="ctr">
                    <a:lnL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85787640"/>
                  </a:ext>
                </a:extLst>
              </a:tr>
            </a:tbl>
          </a:graphicData>
        </a:graphic>
      </p:graphicFrame>
      <p:sp>
        <p:nvSpPr>
          <p:cNvPr id="14" name="Rectángulo redondeado 6"/>
          <p:cNvSpPr/>
          <p:nvPr/>
        </p:nvSpPr>
        <p:spPr>
          <a:xfrm>
            <a:off x="214282" y="1298560"/>
            <a:ext cx="8715436" cy="5072098"/>
          </a:xfrm>
          <a:prstGeom prst="roundRect">
            <a:avLst>
              <a:gd name="adj" fmla="val 5850"/>
            </a:avLst>
          </a:prstGeom>
          <a:noFill/>
          <a:ln w="76200">
            <a:solidFill>
              <a:srgbClr val="0098D6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AR" sz="14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940752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857232"/>
          </a:xfrm>
          <a:prstGeom prst="rect">
            <a:avLst/>
          </a:prstGeom>
          <a:solidFill>
            <a:srgbClr val="0098D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1 CuadroTexto"/>
          <p:cNvSpPr txBox="1"/>
          <p:nvPr/>
        </p:nvSpPr>
        <p:spPr>
          <a:xfrm>
            <a:off x="600520" y="139463"/>
            <a:ext cx="72576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s-ES_tradnl" sz="3600" b="1" dirty="0">
                <a:solidFill>
                  <a:schemeClr val="bg1"/>
                </a:solidFill>
              </a:rPr>
              <a:t>Líneas y montos</a:t>
            </a:r>
          </a:p>
        </p:txBody>
      </p:sp>
      <p:graphicFrame>
        <p:nvGraphicFramePr>
          <p:cNvPr id="92" name="Tabla 9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7966843"/>
              </p:ext>
            </p:extLst>
          </p:nvPr>
        </p:nvGraphicFramePr>
        <p:xfrm>
          <a:off x="1240793" y="1555082"/>
          <a:ext cx="6691462" cy="4516250"/>
        </p:xfrm>
        <a:graphic>
          <a:graphicData uri="http://schemas.openxmlformats.org/drawingml/2006/table">
            <a:tbl>
              <a:tblPr/>
              <a:tblGrid>
                <a:gridCol w="8080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174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29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0912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695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6274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1424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71146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800" b="1" kern="1200" dirty="0">
                          <a:solidFill>
                            <a:srgbClr val="0098D6"/>
                          </a:solidFill>
                          <a:latin typeface="+mn-lt"/>
                          <a:ea typeface="+mn-ea"/>
                          <a:cs typeface="+mn-cs"/>
                        </a:rPr>
                        <a:t>   Requisito socioeconómico 3 SMVM</a:t>
                      </a:r>
                    </a:p>
                  </a:txBody>
                  <a:tcPr marL="7777" marR="7777" marT="7777" marB="0" anchor="ctr">
                    <a:lnL>
                      <a:noFill/>
                    </a:lnL>
                    <a:lnR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es-A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77" marR="7777" marT="7777" marB="0" anchor="ctr">
                    <a:lnL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AR" dirty="0"/>
                    </a:p>
                  </a:txBody>
                  <a:tcPr marL="7777" marR="7777" marT="7777" marB="0" anchor="b">
                    <a:lnL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AR" sz="1400" b="1" kern="1200" dirty="0">
                          <a:solidFill>
                            <a:srgbClr val="0098D6"/>
                          </a:solidFill>
                          <a:latin typeface="+mn-lt"/>
                          <a:ea typeface="+mn-ea"/>
                          <a:cs typeface="+mn-cs"/>
                        </a:rPr>
                        <a:t>Año</a:t>
                      </a:r>
                    </a:p>
                  </a:txBody>
                  <a:tcPr marL="7777" marR="7777" marT="7777" marB="0" anchor="ctr">
                    <a:lnL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A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77" marR="7777" marT="7777" marB="0" anchor="b">
                    <a:lnL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400" b="1" kern="1200" dirty="0">
                          <a:solidFill>
                            <a:srgbClr val="0098D6"/>
                          </a:solidFill>
                          <a:latin typeface="+mn-lt"/>
                          <a:ea typeface="+mn-ea"/>
                          <a:cs typeface="+mn-cs"/>
                        </a:rPr>
                        <a:t>Mensual </a:t>
                      </a:r>
                    </a:p>
                    <a:p>
                      <a:pPr algn="ctr" fontAlgn="b"/>
                      <a:r>
                        <a:rPr lang="es-AR" sz="1400" b="1" kern="1200" dirty="0">
                          <a:solidFill>
                            <a:srgbClr val="0098D6"/>
                          </a:solidFill>
                          <a:latin typeface="+mn-lt"/>
                          <a:ea typeface="+mn-ea"/>
                          <a:cs typeface="+mn-cs"/>
                        </a:rPr>
                        <a:t>($)</a:t>
                      </a:r>
                    </a:p>
                  </a:txBody>
                  <a:tcPr marL="7777" marR="7777" marT="7777" marB="0" anchor="b">
                    <a:lnL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400" b="1" kern="1200" dirty="0">
                          <a:solidFill>
                            <a:srgbClr val="0098D6"/>
                          </a:solidFill>
                          <a:latin typeface="+mn-lt"/>
                          <a:ea typeface="+mn-ea"/>
                          <a:cs typeface="+mn-cs"/>
                        </a:rPr>
                        <a:t>Anual                     ($)</a:t>
                      </a:r>
                    </a:p>
                  </a:txBody>
                  <a:tcPr marL="7777" marR="7777" marT="7777" marB="0" anchor="b">
                    <a:lnL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5897">
                <a:tc rowSpan="2" gridSpan="3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AR" sz="1600" b="1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Obligatoria</a:t>
                      </a:r>
                    </a:p>
                  </a:txBody>
                  <a:tcPr marL="7777" marR="7777" marT="7777" marB="0" anchor="ctr">
                    <a:lnL>
                      <a:noFill/>
                    </a:lnL>
                    <a:lnR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 hMerge="1">
                  <a:txBody>
                    <a:bodyPr/>
                    <a:lstStyle/>
                    <a:p>
                      <a:endParaRPr lang="es-AR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pPr algn="ctr" fontAlgn="ctr"/>
                      <a:endParaRPr lang="es-A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77" marR="7777" marT="7777" marB="0" anchor="ctr">
                    <a:lnL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endParaRPr lang="es-AR" dirty="0"/>
                    </a:p>
                  </a:txBody>
                  <a:tcPr marL="7777" marR="7777" marT="7777" marB="0" anchor="ctr">
                    <a:lnL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A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77" marR="7777" marT="7777" marB="0" anchor="b">
                    <a:lnL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1.250</a:t>
                      </a:r>
                    </a:p>
                  </a:txBody>
                  <a:tcPr marL="7777" marR="7777" marT="7777" marB="0" anchor="b">
                    <a:lnL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12.500</a:t>
                      </a:r>
                    </a:p>
                  </a:txBody>
                  <a:tcPr marL="7777" marR="7777" marT="7777" marB="0" anchor="b">
                    <a:lnL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5897">
                <a:tc gridSpan="3" vMerge="1">
                  <a:txBody>
                    <a:bodyPr/>
                    <a:lstStyle/>
                    <a:p>
                      <a:pPr algn="ctr" fontAlgn="ctr"/>
                      <a:endParaRPr lang="es-AR" sz="1600" b="1" kern="120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777" marR="7777" marT="7777" marB="0" anchor="ctr">
                    <a:lnL>
                      <a:noFill/>
                    </a:lnL>
                    <a:lnR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 vMerge="1">
                  <a:txBody>
                    <a:bodyPr/>
                    <a:lstStyle/>
                    <a:p>
                      <a:pPr algn="ctr" fontAlgn="ctr"/>
                      <a:endParaRPr lang="es-AR" sz="1600" b="1" kern="120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777" marR="7777" marT="7777" marB="0" anchor="ctr">
                    <a:lnL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 vMerge="1">
                  <a:txBody>
                    <a:bodyPr/>
                    <a:lstStyle/>
                    <a:p>
                      <a:pPr algn="ctr" fontAlgn="ctr"/>
                      <a:endParaRPr lang="es-AR" sz="1400" b="1" kern="120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777" marR="7777" marT="7777" marB="0" anchor="ctr">
                    <a:lnL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2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Retención del 20% mensual                                      </a:t>
                      </a:r>
                    </a:p>
                  </a:txBody>
                  <a:tcPr marL="7777" marR="7777" marT="7777" marB="0" anchor="ctr">
                    <a:lnL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s-A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77" marR="7777" marT="7777" marB="0" anchor="b">
                    <a:lnL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s-A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77" marR="7777" marT="7777" marB="0" anchor="b">
                    <a:lnL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5897">
                <a:tc rowSpan="10">
                  <a:txBody>
                    <a:bodyPr/>
                    <a:lstStyle/>
                    <a:p>
                      <a:pPr algn="ctr" fontAlgn="ctr"/>
                      <a:r>
                        <a:rPr lang="es-AR" sz="1600" b="1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Superior</a:t>
                      </a:r>
                    </a:p>
                  </a:txBody>
                  <a:tcPr marL="7777" marR="7777" marT="7777" marB="0" anchor="ctr">
                    <a:lnL>
                      <a:noFill/>
                    </a:lnL>
                    <a:lnR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s-AR" sz="1600" b="1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Universitario*</a:t>
                      </a:r>
                    </a:p>
                  </a:txBody>
                  <a:tcPr marL="7777" marR="7777" marT="7777" marB="0" anchor="ctr">
                    <a:lnL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AR" sz="1400" b="1" kern="1200" dirty="0" err="1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Estrategicas</a:t>
                      </a:r>
                      <a:endParaRPr lang="es-AR" sz="1400" b="1" kern="120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777" marR="7777" marT="7777" marB="0" anchor="ctr">
                    <a:lnL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A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1°</a:t>
                      </a:r>
                    </a:p>
                  </a:txBody>
                  <a:tcPr marL="7777" marR="7777" marT="7777" marB="0" anchor="ctr">
                    <a:lnL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s-A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77" marR="7777" marT="7777" marB="0" anchor="b">
                    <a:lnL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A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1.800 </a:t>
                      </a:r>
                    </a:p>
                  </a:txBody>
                  <a:tcPr marL="7777" marR="7777" marT="7777" marB="0" anchor="b">
                    <a:lnL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A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18.000 </a:t>
                      </a:r>
                    </a:p>
                  </a:txBody>
                  <a:tcPr marL="7777" marR="7777" marT="7777" marB="0" anchor="b">
                    <a:lnL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5897"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A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5°</a:t>
                      </a:r>
                    </a:p>
                  </a:txBody>
                  <a:tcPr marL="7777" marR="7777" marT="7777" marB="0" anchor="ctr">
                    <a:lnL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s-A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77" marR="7777" marT="7777" marB="0" anchor="b">
                    <a:lnL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A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4.900 </a:t>
                      </a:r>
                    </a:p>
                  </a:txBody>
                  <a:tcPr marL="7777" marR="7777" marT="7777" marB="0" anchor="b">
                    <a:lnL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A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49.000 </a:t>
                      </a:r>
                    </a:p>
                  </a:txBody>
                  <a:tcPr marL="7777" marR="7777" marT="7777" marB="0" anchor="b">
                    <a:lnL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5897"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AR" sz="1400" b="1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Fomento </a:t>
                      </a:r>
                    </a:p>
                  </a:txBody>
                  <a:tcPr marL="7777" marR="7777" marT="7777" marB="0" anchor="ctr">
                    <a:lnL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A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1°</a:t>
                      </a:r>
                    </a:p>
                  </a:txBody>
                  <a:tcPr marL="7777" marR="7777" marT="7777" marB="0" anchor="ctr">
                    <a:lnL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s-A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77" marR="7777" marT="7777" marB="0" anchor="b">
                    <a:lnL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A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1.600 </a:t>
                      </a:r>
                    </a:p>
                  </a:txBody>
                  <a:tcPr marL="7777" marR="7777" marT="7777" marB="0" anchor="b">
                    <a:lnL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A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16.000 </a:t>
                      </a:r>
                    </a:p>
                  </a:txBody>
                  <a:tcPr marL="7777" marR="7777" marT="7777" marB="0" anchor="b">
                    <a:lnL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34974"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A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5°</a:t>
                      </a:r>
                    </a:p>
                  </a:txBody>
                  <a:tcPr marL="7777" marR="7777" marT="7777" marB="0" anchor="ctr">
                    <a:lnL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s-A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77" marR="7777" marT="7777" marB="0" anchor="b">
                    <a:lnL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A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2.300 </a:t>
                      </a:r>
                    </a:p>
                  </a:txBody>
                  <a:tcPr marL="7777" marR="7777" marT="7777" marB="0" anchor="b">
                    <a:lnL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A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23.000 </a:t>
                      </a:r>
                    </a:p>
                  </a:txBody>
                  <a:tcPr marL="7777" marR="7777" marT="7777" marB="0" anchor="b">
                    <a:lnL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5897"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s-AR" sz="1600" b="1" kern="1200" dirty="0" err="1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Intitutos</a:t>
                      </a:r>
                      <a:r>
                        <a:rPr lang="es-AR" sz="1600" b="1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AR" sz="1600" b="1" kern="1200" dirty="0" err="1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Educacion</a:t>
                      </a:r>
                      <a:r>
                        <a:rPr lang="es-AR" sz="1600" b="1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 Superior*</a:t>
                      </a:r>
                    </a:p>
                  </a:txBody>
                  <a:tcPr marL="7777" marR="7777" marT="7777" marB="0" anchor="ctr">
                    <a:lnL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AR" sz="1400" b="1" kern="1200" dirty="0" err="1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Estrategicas</a:t>
                      </a:r>
                      <a:endParaRPr lang="es-AR" sz="1400" b="1" kern="120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777" marR="7777" marT="7777" marB="0" anchor="ctr">
                    <a:lnL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A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1°</a:t>
                      </a:r>
                    </a:p>
                  </a:txBody>
                  <a:tcPr marL="7777" marR="7777" marT="7777" marB="0" anchor="ctr">
                    <a:lnL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s-A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77" marR="7777" marT="7777" marB="0" anchor="b">
                    <a:lnL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A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1.800 </a:t>
                      </a:r>
                    </a:p>
                  </a:txBody>
                  <a:tcPr marL="7777" marR="7777" marT="7777" marB="0" anchor="b">
                    <a:lnL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A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18.000 </a:t>
                      </a:r>
                    </a:p>
                  </a:txBody>
                  <a:tcPr marL="7777" marR="7777" marT="7777" marB="0" anchor="b">
                    <a:lnL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5897"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A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3°</a:t>
                      </a:r>
                    </a:p>
                  </a:txBody>
                  <a:tcPr marL="7777" marR="7777" marT="7777" marB="0" anchor="ctr">
                    <a:lnL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s-A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77" marR="7777" marT="7777" marB="0" anchor="b">
                    <a:lnL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A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2.600 </a:t>
                      </a:r>
                    </a:p>
                  </a:txBody>
                  <a:tcPr marL="7777" marR="7777" marT="7777" marB="0" anchor="b">
                    <a:lnL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A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26.000 </a:t>
                      </a:r>
                    </a:p>
                  </a:txBody>
                  <a:tcPr marL="7777" marR="7777" marT="7777" marB="0" anchor="b">
                    <a:lnL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5897"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AR" sz="1400" b="1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Fomento</a:t>
                      </a:r>
                    </a:p>
                  </a:txBody>
                  <a:tcPr marL="7777" marR="7777" marT="7777" marB="0" anchor="ctr">
                    <a:lnL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A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1°</a:t>
                      </a:r>
                    </a:p>
                  </a:txBody>
                  <a:tcPr marL="7777" marR="7777" marT="7777" marB="0" anchor="ctr">
                    <a:lnL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s-A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77" marR="7777" marT="7777" marB="0" anchor="b">
                    <a:lnL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A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1.600 </a:t>
                      </a:r>
                    </a:p>
                  </a:txBody>
                  <a:tcPr marL="7777" marR="7777" marT="7777" marB="0" anchor="b">
                    <a:lnL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A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16.000 </a:t>
                      </a:r>
                    </a:p>
                  </a:txBody>
                  <a:tcPr marL="7777" marR="7777" marT="7777" marB="0" anchor="b">
                    <a:lnL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95952"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A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3°</a:t>
                      </a:r>
                    </a:p>
                  </a:txBody>
                  <a:tcPr marL="7777" marR="7777" marT="7777" marB="0" anchor="ctr">
                    <a:lnL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s-A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77" marR="7777" marT="7777" marB="0" anchor="b">
                    <a:lnL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A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1.900 </a:t>
                      </a:r>
                    </a:p>
                  </a:txBody>
                  <a:tcPr marL="7777" marR="7777" marT="7777" marB="0" anchor="b">
                    <a:lnL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A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19.000 </a:t>
                      </a:r>
                    </a:p>
                  </a:txBody>
                  <a:tcPr marL="7777" marR="7777" marT="7777" marB="0" anchor="b">
                    <a:lnL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71146"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AR" sz="1600" b="1" kern="120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Compromiso </a:t>
                      </a:r>
                      <a:r>
                        <a:rPr lang="es-AR" sz="1600" b="1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Docente**</a:t>
                      </a:r>
                    </a:p>
                  </a:txBody>
                  <a:tcPr marL="7777" marR="7777" marT="7777" marB="0" anchor="ctr">
                    <a:lnL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s-A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1°  50% del salario mínimo docente</a:t>
                      </a:r>
                    </a:p>
                  </a:txBody>
                  <a:tcPr marL="7777" marR="7777" marT="7777" marB="0" anchor="ctr">
                    <a:lnL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71146"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s-A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4° 70 % del salario mínimo docente</a:t>
                      </a:r>
                    </a:p>
                  </a:txBody>
                  <a:tcPr marL="7777" marR="7777" marT="7777" marB="0" anchor="ctr">
                    <a:lnL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607202">
                <a:tc gridSpan="7">
                  <a:txBody>
                    <a:bodyPr/>
                    <a:lstStyle/>
                    <a:p>
                      <a:pPr algn="l" fontAlgn="b"/>
                      <a:endParaRPr lang="es-A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77" marR="7777" marT="777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es-A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77" marR="7777" marT="77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s-A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77" marR="7777" marT="777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35573">
                <a:tc rowSpan="2" gridSpan="3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AR" sz="1600" b="1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Formación Profesional</a:t>
                      </a:r>
                    </a:p>
                  </a:txBody>
                  <a:tcPr marL="7777" marR="7777" marT="7777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es-A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77" marR="7777" marT="7777" marB="0" anchor="ctr">
                    <a:lnL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1.250</a:t>
                      </a:r>
                    </a:p>
                  </a:txBody>
                  <a:tcPr marL="7777" marR="7777" marT="7777" marB="0" anchor="b">
                    <a:lnL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endParaRPr lang="es-A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77" marR="7777" marT="7777" marB="0" anchor="ctr">
                    <a:lnL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17642">
                <a:tc gridSpan="3" v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AR" sz="1600" b="1" kern="120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777" marR="7777" marT="77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Retención del 20% mensual                                      </a:t>
                      </a:r>
                    </a:p>
                  </a:txBody>
                  <a:tcPr marL="7777" marR="7777" marT="7777" marB="0" anchor="ctr">
                    <a:lnL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A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77" marR="7777" marT="7777" marB="0" anchor="b">
                    <a:lnL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 fontAlgn="ctr"/>
                      <a:endParaRPr lang="es-A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77" marR="7777" marT="7777" marB="0" anchor="ctr">
                    <a:lnL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sp>
        <p:nvSpPr>
          <p:cNvPr id="93" name="Rectángulo redondeado 6"/>
          <p:cNvSpPr/>
          <p:nvPr/>
        </p:nvSpPr>
        <p:spPr>
          <a:xfrm>
            <a:off x="971600" y="1340768"/>
            <a:ext cx="7200800" cy="5017190"/>
          </a:xfrm>
          <a:prstGeom prst="roundRect">
            <a:avLst>
              <a:gd name="adj" fmla="val 4049"/>
            </a:avLst>
          </a:prstGeom>
          <a:noFill/>
          <a:ln w="76200">
            <a:solidFill>
              <a:srgbClr val="0098D6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AR" sz="14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4" name="73 CuadroTexto"/>
          <p:cNvSpPr txBox="1"/>
          <p:nvPr/>
        </p:nvSpPr>
        <p:spPr>
          <a:xfrm>
            <a:off x="55701" y="5124129"/>
            <a:ext cx="60597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es-MX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* Retención del 20% mensual en el 1er año de la carrera</a:t>
            </a:r>
            <a:endParaRPr lang="es-ES" sz="12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95" name="79 CuadroTexto"/>
          <p:cNvSpPr txBox="1"/>
          <p:nvPr/>
        </p:nvSpPr>
        <p:spPr>
          <a:xfrm>
            <a:off x="1240793" y="5300368"/>
            <a:ext cx="66491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**Formación Docente: los beneficiarios rendirán un examen de ingreso a la beca</a:t>
            </a:r>
          </a:p>
          <a:p>
            <a:pPr algn="r"/>
            <a:endParaRPr lang="es-ES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96" name="Rectángulo redondeado 6"/>
          <p:cNvSpPr/>
          <p:nvPr/>
        </p:nvSpPr>
        <p:spPr>
          <a:xfrm>
            <a:off x="204075" y="4079562"/>
            <a:ext cx="1267797" cy="849472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76200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AR" sz="14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7" name="32 CuadroTexto"/>
          <p:cNvSpPr txBox="1"/>
          <p:nvPr/>
        </p:nvSpPr>
        <p:spPr>
          <a:xfrm>
            <a:off x="139950" y="4185420"/>
            <a:ext cx="13602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s-AR" sz="1600" b="1" dirty="0">
                <a:solidFill>
                  <a:schemeClr val="bg1"/>
                </a:solidFill>
              </a:rPr>
              <a:t>Requisitos Académicos</a:t>
            </a:r>
            <a:endParaRPr lang="es-ES" sz="1600" b="1" dirty="0">
              <a:solidFill>
                <a:schemeClr val="bg1"/>
              </a:solidFill>
            </a:endParaRPr>
          </a:p>
          <a:p>
            <a:endParaRPr lang="es-ES" sz="1600" b="1" dirty="0">
              <a:solidFill>
                <a:schemeClr val="bg1"/>
              </a:solidFill>
            </a:endParaRPr>
          </a:p>
        </p:txBody>
      </p:sp>
      <p:cxnSp>
        <p:nvCxnSpPr>
          <p:cNvPr id="14" name="Conector recto de flecha 6"/>
          <p:cNvCxnSpPr/>
          <p:nvPr/>
        </p:nvCxnSpPr>
        <p:spPr>
          <a:xfrm rot="10800000">
            <a:off x="1357290" y="4500570"/>
            <a:ext cx="270512" cy="1588"/>
          </a:xfrm>
          <a:prstGeom prst="straightConnector1">
            <a:avLst/>
          </a:prstGeom>
          <a:ln w="28575">
            <a:solidFill>
              <a:schemeClr val="tx2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22 Conector recto"/>
          <p:cNvCxnSpPr/>
          <p:nvPr/>
        </p:nvCxnSpPr>
        <p:spPr>
          <a:xfrm rot="5400000" flipH="1" flipV="1">
            <a:off x="1378563" y="4258157"/>
            <a:ext cx="500066" cy="1588"/>
          </a:xfrm>
          <a:prstGeom prst="line">
            <a:avLst/>
          </a:prstGeom>
          <a:ln w="25400">
            <a:solidFill>
              <a:srgbClr val="00425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885426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tángulo redondeado 6"/>
          <p:cNvSpPr/>
          <p:nvPr/>
        </p:nvSpPr>
        <p:spPr>
          <a:xfrm>
            <a:off x="714348" y="1596169"/>
            <a:ext cx="5072098" cy="607964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76200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AR" sz="14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0" y="0"/>
            <a:ext cx="9144000" cy="857232"/>
          </a:xfrm>
          <a:prstGeom prst="rect">
            <a:avLst/>
          </a:prstGeom>
          <a:solidFill>
            <a:srgbClr val="0098D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1 CuadroTexto"/>
          <p:cNvSpPr txBox="1"/>
          <p:nvPr/>
        </p:nvSpPr>
        <p:spPr>
          <a:xfrm>
            <a:off x="600520" y="116632"/>
            <a:ext cx="72576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s-ES_tradnl" sz="3600" b="1" dirty="0">
                <a:solidFill>
                  <a:schemeClr val="bg1"/>
                </a:solidFill>
              </a:rPr>
              <a:t>Líneas y montos</a:t>
            </a:r>
          </a:p>
        </p:txBody>
      </p:sp>
      <p:sp>
        <p:nvSpPr>
          <p:cNvPr id="55" name="54 CuadroTexto"/>
          <p:cNvSpPr txBox="1"/>
          <p:nvPr/>
        </p:nvSpPr>
        <p:spPr>
          <a:xfrm>
            <a:off x="6660232" y="1791853"/>
            <a:ext cx="2304256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s-ES" sz="1400" b="1" dirty="0">
                <a:solidFill>
                  <a:srgbClr val="0098D6"/>
                </a:solidFill>
              </a:rPr>
              <a:t>Ejemplo:</a:t>
            </a:r>
          </a:p>
          <a:p>
            <a:pPr>
              <a:defRPr/>
            </a:pPr>
            <a:r>
              <a:rPr lang="es-ES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Alumno en 3° año de cursada en la carrera, de un plan de estudios regular de 32 materias y duración de 4 años:</a:t>
            </a:r>
          </a:p>
          <a:p>
            <a:pPr>
              <a:defRPr/>
            </a:pPr>
            <a:br>
              <a:rPr lang="es-ES" sz="1400" b="1" dirty="0">
                <a:solidFill>
                  <a:srgbClr val="0070C0"/>
                </a:solidFill>
              </a:rPr>
            </a:br>
            <a:r>
              <a:rPr lang="es-ES" sz="1400" b="1" dirty="0">
                <a:solidFill>
                  <a:srgbClr val="0098D6"/>
                </a:solidFill>
              </a:rPr>
              <a:t>- Ingreso: 50% de materias aprobadas. Deberá tener aprobadas 12 materias de 24 (8 por año)</a:t>
            </a:r>
            <a:br>
              <a:rPr lang="es-ES" sz="1400" b="1" dirty="0">
                <a:solidFill>
                  <a:srgbClr val="0098D6"/>
                </a:solidFill>
              </a:rPr>
            </a:br>
            <a:endParaRPr lang="es-ES" sz="1400" b="1" dirty="0">
              <a:solidFill>
                <a:srgbClr val="0098D6"/>
              </a:solidFill>
            </a:endParaRPr>
          </a:p>
          <a:p>
            <a:pPr>
              <a:defRPr/>
            </a:pPr>
            <a:r>
              <a:rPr lang="es-ES" sz="1400" b="1" dirty="0">
                <a:solidFill>
                  <a:srgbClr val="0098D6"/>
                </a:solidFill>
              </a:rPr>
              <a:t>- Permanencia: +50% de materias aprobadas en el año que percibió el beneficio.</a:t>
            </a:r>
          </a:p>
          <a:p>
            <a:pPr>
              <a:defRPr/>
            </a:pPr>
            <a:r>
              <a:rPr lang="es-ES" sz="1400" b="1" dirty="0">
                <a:solidFill>
                  <a:srgbClr val="0098D6"/>
                </a:solidFill>
              </a:rPr>
              <a:t>Deberá tener aprobadas más de 4 materias de 8 para continuar con la beca.</a:t>
            </a:r>
          </a:p>
          <a:p>
            <a:pPr>
              <a:defRPr/>
            </a:pPr>
            <a:endParaRPr lang="es-ES" sz="1400" b="1" dirty="0">
              <a:solidFill>
                <a:srgbClr val="0070C0"/>
              </a:solidFill>
            </a:endParaRPr>
          </a:p>
          <a:p>
            <a:endParaRPr lang="es-ES" sz="1400" b="1" dirty="0">
              <a:solidFill>
                <a:srgbClr val="0070C0"/>
              </a:solidFill>
            </a:endParaRPr>
          </a:p>
        </p:txBody>
      </p:sp>
      <p:sp>
        <p:nvSpPr>
          <p:cNvPr id="33" name="32 CuadroTexto"/>
          <p:cNvSpPr txBox="1"/>
          <p:nvPr/>
        </p:nvSpPr>
        <p:spPr>
          <a:xfrm>
            <a:off x="1078861" y="1555652"/>
            <a:ext cx="4440896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es-AR" sz="3500" b="1" dirty="0">
                <a:solidFill>
                  <a:schemeClr val="bg1"/>
                </a:solidFill>
              </a:rPr>
              <a:t>Requisitos Académicos</a:t>
            </a:r>
            <a:endParaRPr lang="es-ES" sz="3500" b="1" dirty="0">
              <a:solidFill>
                <a:schemeClr val="bg1"/>
              </a:solidFill>
            </a:endParaRPr>
          </a:p>
          <a:p>
            <a:endParaRPr lang="es-ES" sz="3500" b="1" dirty="0">
              <a:solidFill>
                <a:schemeClr val="bg1"/>
              </a:solidFill>
            </a:endParaRPr>
          </a:p>
        </p:txBody>
      </p:sp>
      <p:sp>
        <p:nvSpPr>
          <p:cNvPr id="34" name="33 CuadroTexto"/>
          <p:cNvSpPr txBox="1"/>
          <p:nvPr/>
        </p:nvSpPr>
        <p:spPr>
          <a:xfrm>
            <a:off x="744088" y="2492896"/>
            <a:ext cx="1423531" cy="12311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>
              <a:lnSpc>
                <a:spcPts val="2880"/>
              </a:lnSpc>
            </a:pPr>
            <a:r>
              <a:rPr lang="es-AR" sz="2400" b="1" dirty="0">
                <a:solidFill>
                  <a:srgbClr val="0098D6"/>
                </a:solidFill>
              </a:rPr>
              <a:t>Ingreso al</a:t>
            </a:r>
            <a:br>
              <a:rPr lang="es-AR" sz="2400" b="1" dirty="0">
                <a:solidFill>
                  <a:srgbClr val="0098D6"/>
                </a:solidFill>
              </a:rPr>
            </a:br>
            <a:r>
              <a:rPr lang="es-AR" sz="2400" b="1" dirty="0">
                <a:solidFill>
                  <a:srgbClr val="0098D6"/>
                </a:solidFill>
              </a:rPr>
              <a:t>Beneficio</a:t>
            </a:r>
            <a:endParaRPr lang="es-ES" sz="2400" b="1" dirty="0">
              <a:solidFill>
                <a:srgbClr val="0098D6"/>
              </a:solidFill>
            </a:endParaRPr>
          </a:p>
          <a:p>
            <a:endParaRPr lang="es-ES" sz="2600" b="1" dirty="0">
              <a:solidFill>
                <a:srgbClr val="0098D6"/>
              </a:solidFill>
            </a:endParaRPr>
          </a:p>
        </p:txBody>
      </p:sp>
      <p:sp>
        <p:nvSpPr>
          <p:cNvPr id="36" name="35 CuadroTexto"/>
          <p:cNvSpPr txBox="1"/>
          <p:nvPr/>
        </p:nvSpPr>
        <p:spPr>
          <a:xfrm>
            <a:off x="2669034" y="2492896"/>
            <a:ext cx="384718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s-AR" sz="2400" b="1" dirty="0">
                <a:solidFill>
                  <a:srgbClr val="0098D6"/>
                </a:solidFill>
              </a:rPr>
              <a:t>Permanencia en el Beneficio</a:t>
            </a:r>
          </a:p>
          <a:p>
            <a:endParaRPr lang="es-ES" sz="2600" b="1" dirty="0">
              <a:solidFill>
                <a:srgbClr val="0098D6"/>
              </a:solidFill>
            </a:endParaRPr>
          </a:p>
        </p:txBody>
      </p:sp>
      <p:sp>
        <p:nvSpPr>
          <p:cNvPr id="44" name="Rectángulo redondeado 6"/>
          <p:cNvSpPr/>
          <p:nvPr/>
        </p:nvSpPr>
        <p:spPr>
          <a:xfrm>
            <a:off x="315501" y="3789040"/>
            <a:ext cx="2078239" cy="1928826"/>
          </a:xfrm>
          <a:prstGeom prst="roundRect">
            <a:avLst/>
          </a:prstGeom>
          <a:solidFill>
            <a:srgbClr val="0098D6"/>
          </a:solidFill>
          <a:ln w="76200">
            <a:solidFill>
              <a:srgbClr val="0098D6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AR" sz="14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3" name="42 Rectángulo"/>
          <p:cNvSpPr/>
          <p:nvPr/>
        </p:nvSpPr>
        <p:spPr>
          <a:xfrm>
            <a:off x="395536" y="4176511"/>
            <a:ext cx="1944216" cy="1056679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0795" tIns="10795" rIns="10795" bIns="10795" numCol="1" spcCol="1270" anchor="ctr" anchorCtr="0">
            <a:noAutofit/>
          </a:bodyPr>
          <a:lstStyle/>
          <a:p>
            <a:pPr lvl="0" algn="ctr" defTabSz="7556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6000" kern="1200" dirty="0">
                <a:solidFill>
                  <a:schemeClr val="bg1"/>
                </a:solidFill>
              </a:rPr>
              <a:t>50% </a:t>
            </a:r>
            <a:br>
              <a:rPr lang="es-ES" sz="6000" kern="1200" dirty="0">
                <a:solidFill>
                  <a:schemeClr val="bg1"/>
                </a:solidFill>
              </a:rPr>
            </a:br>
            <a:r>
              <a:rPr lang="es-ES" sz="1400" kern="1200" dirty="0">
                <a:solidFill>
                  <a:schemeClr val="bg1"/>
                </a:solidFill>
              </a:rPr>
              <a:t>de materias aprobadas del trayecto educativo según plan estudio de la carrera.</a:t>
            </a:r>
          </a:p>
        </p:txBody>
      </p:sp>
      <p:sp>
        <p:nvSpPr>
          <p:cNvPr id="45" name="Rectángulo redondeado 6"/>
          <p:cNvSpPr/>
          <p:nvPr/>
        </p:nvSpPr>
        <p:spPr>
          <a:xfrm>
            <a:off x="2671974" y="3790176"/>
            <a:ext cx="1848849" cy="1928826"/>
          </a:xfrm>
          <a:prstGeom prst="roundRect">
            <a:avLst/>
          </a:prstGeom>
          <a:solidFill>
            <a:srgbClr val="0098D6"/>
          </a:solidFill>
          <a:ln w="76200">
            <a:solidFill>
              <a:srgbClr val="0098D6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AR" sz="14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6" name="45 Rectángulo"/>
          <p:cNvSpPr/>
          <p:nvPr/>
        </p:nvSpPr>
        <p:spPr>
          <a:xfrm>
            <a:off x="2669034" y="4116269"/>
            <a:ext cx="1851789" cy="1056679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0795" tIns="10795" rIns="10795" bIns="10795" numCol="1" spcCol="1270" anchor="ctr" anchorCtr="0">
            <a:noAutofit/>
          </a:bodyPr>
          <a:lstStyle/>
          <a:p>
            <a:pPr lvl="0" algn="ctr" defTabSz="7556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6000" kern="1200" dirty="0">
                <a:solidFill>
                  <a:schemeClr val="bg1"/>
                </a:solidFill>
              </a:rPr>
              <a:t>+50% </a:t>
            </a:r>
            <a:br>
              <a:rPr lang="es-ES" sz="6000" kern="1200" dirty="0">
                <a:solidFill>
                  <a:schemeClr val="bg1"/>
                </a:solidFill>
              </a:rPr>
            </a:br>
            <a:r>
              <a:rPr lang="es-ES" sz="1700" dirty="0">
                <a:solidFill>
                  <a:schemeClr val="bg1"/>
                </a:solidFill>
              </a:rPr>
              <a:t> </a:t>
            </a:r>
            <a:r>
              <a:rPr lang="es-ES" sz="1400" dirty="0">
                <a:solidFill>
                  <a:schemeClr val="bg1"/>
                </a:solidFill>
              </a:rPr>
              <a:t>de materias aprobadas en el último año.</a:t>
            </a:r>
            <a:endParaRPr lang="es-ES" sz="1400" kern="1200" dirty="0">
              <a:solidFill>
                <a:schemeClr val="bg1"/>
              </a:solidFill>
            </a:endParaRPr>
          </a:p>
        </p:txBody>
      </p:sp>
      <p:sp>
        <p:nvSpPr>
          <p:cNvPr id="50" name="49 Flecha derecha"/>
          <p:cNvSpPr/>
          <p:nvPr/>
        </p:nvSpPr>
        <p:spPr>
          <a:xfrm rot="5400000">
            <a:off x="1315633" y="2232056"/>
            <a:ext cx="392909" cy="392909"/>
          </a:xfrm>
          <a:prstGeom prst="rightArrow">
            <a:avLst/>
          </a:prstGeom>
          <a:solidFill>
            <a:srgbClr val="0098D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rgbClr val="0098D6"/>
              </a:solidFill>
            </a:endParaRPr>
          </a:p>
        </p:txBody>
      </p:sp>
      <p:sp>
        <p:nvSpPr>
          <p:cNvPr id="52" name="51 Flecha derecha"/>
          <p:cNvSpPr/>
          <p:nvPr/>
        </p:nvSpPr>
        <p:spPr>
          <a:xfrm rot="5400000">
            <a:off x="4244177" y="2265204"/>
            <a:ext cx="392909" cy="392909"/>
          </a:xfrm>
          <a:prstGeom prst="rightArrow">
            <a:avLst/>
          </a:prstGeom>
          <a:solidFill>
            <a:srgbClr val="0098D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rgbClr val="0098D6"/>
              </a:solidFill>
            </a:endParaRPr>
          </a:p>
        </p:txBody>
      </p:sp>
      <p:sp>
        <p:nvSpPr>
          <p:cNvPr id="54" name="53 Flecha derecha"/>
          <p:cNvSpPr/>
          <p:nvPr/>
        </p:nvSpPr>
        <p:spPr>
          <a:xfrm rot="5400000">
            <a:off x="1259398" y="3331093"/>
            <a:ext cx="392909" cy="392909"/>
          </a:xfrm>
          <a:prstGeom prst="rightArrow">
            <a:avLst/>
          </a:prstGeom>
          <a:solidFill>
            <a:srgbClr val="0098D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rgbClr val="0098D6"/>
              </a:solidFill>
            </a:endParaRPr>
          </a:p>
        </p:txBody>
      </p:sp>
      <p:sp>
        <p:nvSpPr>
          <p:cNvPr id="58" name="57 Flecha derecha"/>
          <p:cNvSpPr/>
          <p:nvPr/>
        </p:nvSpPr>
        <p:spPr>
          <a:xfrm rot="5400000">
            <a:off x="3397003" y="3331093"/>
            <a:ext cx="392909" cy="392909"/>
          </a:xfrm>
          <a:prstGeom prst="rightArrow">
            <a:avLst/>
          </a:prstGeom>
          <a:solidFill>
            <a:srgbClr val="0098D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rgbClr val="0098D6"/>
              </a:solidFill>
            </a:endParaRPr>
          </a:p>
        </p:txBody>
      </p:sp>
      <p:sp>
        <p:nvSpPr>
          <p:cNvPr id="19" name="Rectángulo redondeado 6"/>
          <p:cNvSpPr/>
          <p:nvPr/>
        </p:nvSpPr>
        <p:spPr>
          <a:xfrm>
            <a:off x="4645432" y="3790176"/>
            <a:ext cx="1847408" cy="1928826"/>
          </a:xfrm>
          <a:prstGeom prst="roundRect">
            <a:avLst/>
          </a:prstGeom>
          <a:solidFill>
            <a:srgbClr val="0098D6"/>
          </a:solidFill>
          <a:ln w="76200">
            <a:solidFill>
              <a:srgbClr val="0098D6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AR" sz="14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0" name="45 Rectángulo"/>
          <p:cNvSpPr/>
          <p:nvPr/>
        </p:nvSpPr>
        <p:spPr>
          <a:xfrm>
            <a:off x="4637086" y="4225078"/>
            <a:ext cx="1879130" cy="1056679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0795" tIns="10795" rIns="10795" bIns="10795" numCol="1" spcCol="1270" anchor="ctr" anchorCtr="0">
            <a:noAutofit/>
          </a:bodyPr>
          <a:lstStyle/>
          <a:p>
            <a:pPr lvl="0" algn="ctr" defTabSz="7556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6000" dirty="0">
                <a:solidFill>
                  <a:schemeClr val="bg1"/>
                </a:solidFill>
              </a:rPr>
              <a:t>100</a:t>
            </a:r>
            <a:r>
              <a:rPr lang="es-ES" sz="6000" kern="1200" dirty="0">
                <a:solidFill>
                  <a:schemeClr val="bg1"/>
                </a:solidFill>
              </a:rPr>
              <a:t>% </a:t>
            </a:r>
            <a:br>
              <a:rPr lang="es-ES" sz="6000" kern="1200" dirty="0">
                <a:solidFill>
                  <a:schemeClr val="bg1"/>
                </a:solidFill>
              </a:rPr>
            </a:br>
            <a:r>
              <a:rPr lang="es-ES" sz="1700" dirty="0">
                <a:solidFill>
                  <a:schemeClr val="bg1"/>
                </a:solidFill>
              </a:rPr>
              <a:t> </a:t>
            </a:r>
            <a:r>
              <a:rPr lang="es-ES" sz="1400" dirty="0">
                <a:solidFill>
                  <a:schemeClr val="bg1"/>
                </a:solidFill>
              </a:rPr>
              <a:t>de materias aprobadas en el último año (para carreras prioritarias) + promedio superior a 8</a:t>
            </a:r>
            <a:endParaRPr lang="es-ES" sz="1400" kern="1200" dirty="0">
              <a:solidFill>
                <a:schemeClr val="bg1"/>
              </a:solidFill>
            </a:endParaRPr>
          </a:p>
        </p:txBody>
      </p:sp>
      <p:sp>
        <p:nvSpPr>
          <p:cNvPr id="21" name="57 Flecha derecha"/>
          <p:cNvSpPr/>
          <p:nvPr/>
        </p:nvSpPr>
        <p:spPr>
          <a:xfrm rot="5400000">
            <a:off x="5405829" y="3331093"/>
            <a:ext cx="392909" cy="392909"/>
          </a:xfrm>
          <a:prstGeom prst="rightArrow">
            <a:avLst/>
          </a:prstGeom>
          <a:solidFill>
            <a:srgbClr val="0098D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rgbClr val="0098D6"/>
              </a:solidFill>
            </a:endParaRPr>
          </a:p>
        </p:txBody>
      </p:sp>
      <p:sp>
        <p:nvSpPr>
          <p:cNvPr id="22" name="Rectángulo redondeado 21"/>
          <p:cNvSpPr/>
          <p:nvPr/>
        </p:nvSpPr>
        <p:spPr>
          <a:xfrm>
            <a:off x="4645432" y="6021288"/>
            <a:ext cx="1870784" cy="643342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sz="1400" b="1" dirty="0"/>
              <a:t>Bono al año siguiente por el monto anual de la beca</a:t>
            </a:r>
          </a:p>
        </p:txBody>
      </p:sp>
      <p:sp>
        <p:nvSpPr>
          <p:cNvPr id="3" name="Rectángulo 2"/>
          <p:cNvSpPr/>
          <p:nvPr/>
        </p:nvSpPr>
        <p:spPr>
          <a:xfrm>
            <a:off x="571472" y="920333"/>
            <a:ext cx="3949351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s-ES_tradnl" sz="2600" b="1" dirty="0">
                <a:solidFill>
                  <a:srgbClr val="0098D6"/>
                </a:solidFill>
              </a:rPr>
              <a:t>Redefinición Nivel Superior</a:t>
            </a:r>
          </a:p>
        </p:txBody>
      </p:sp>
      <p:sp>
        <p:nvSpPr>
          <p:cNvPr id="23" name="57 Flecha derecha"/>
          <p:cNvSpPr/>
          <p:nvPr/>
        </p:nvSpPr>
        <p:spPr>
          <a:xfrm rot="5400000">
            <a:off x="5429256" y="5589240"/>
            <a:ext cx="392909" cy="392909"/>
          </a:xfrm>
          <a:prstGeom prst="rightArrow">
            <a:avLst/>
          </a:prstGeom>
          <a:solidFill>
            <a:srgbClr val="0098D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rgbClr val="0098D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40752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8 Rectángulo"/>
          <p:cNvSpPr/>
          <p:nvPr/>
        </p:nvSpPr>
        <p:spPr>
          <a:xfrm>
            <a:off x="0" y="0"/>
            <a:ext cx="9144000" cy="857232"/>
          </a:xfrm>
          <a:prstGeom prst="rect">
            <a:avLst/>
          </a:prstGeom>
          <a:solidFill>
            <a:srgbClr val="0098D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" name="1 CuadroTexto"/>
          <p:cNvSpPr txBox="1"/>
          <p:nvPr/>
        </p:nvSpPr>
        <p:spPr>
          <a:xfrm>
            <a:off x="256308" y="142852"/>
            <a:ext cx="87960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</a:pPr>
            <a:r>
              <a:rPr lang="es-ES_tradnl" sz="3600" b="1" dirty="0">
                <a:solidFill>
                  <a:schemeClr val="bg1"/>
                </a:solidFill>
              </a:rPr>
              <a:t>Progresar- Becas Progresar 2018: Transición </a:t>
            </a:r>
          </a:p>
        </p:txBody>
      </p:sp>
      <p:sp>
        <p:nvSpPr>
          <p:cNvPr id="95" name="TextBox 94"/>
          <p:cNvSpPr txBox="1"/>
          <p:nvPr/>
        </p:nvSpPr>
        <p:spPr>
          <a:xfrm>
            <a:off x="-890784" y="8297769"/>
            <a:ext cx="77938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1400" b="1" dirty="0">
                <a:solidFill>
                  <a:schemeClr val="tx2"/>
                </a:solidFill>
              </a:rPr>
              <a:t>+15.000</a:t>
            </a:r>
            <a:endParaRPr lang="en-US" sz="1400" b="1" dirty="0">
              <a:solidFill>
                <a:schemeClr val="tx2"/>
              </a:solidFill>
            </a:endParaRPr>
          </a:p>
        </p:txBody>
      </p:sp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1015647"/>
              </p:ext>
            </p:extLst>
          </p:nvPr>
        </p:nvGraphicFramePr>
        <p:xfrm>
          <a:off x="165624" y="3448210"/>
          <a:ext cx="6403996" cy="2424217"/>
        </p:xfrm>
        <a:graphic>
          <a:graphicData uri="http://schemas.openxmlformats.org/drawingml/2006/table">
            <a:tbl>
              <a:tblPr/>
              <a:tblGrid>
                <a:gridCol w="31923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73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2564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4168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738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56674">
                <a:tc>
                  <a:txBody>
                    <a:bodyPr/>
                    <a:lstStyle/>
                    <a:p>
                      <a:pPr algn="ctr" fontAlgn="ctr"/>
                      <a:endParaRPr lang="es-AR" sz="16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489" marR="7489" marT="7489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4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Fechas de pago (a mes vencido)</a:t>
                      </a:r>
                    </a:p>
                  </a:txBody>
                  <a:tcPr marL="7489" marR="7489" marT="7489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8D6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AR" sz="1400" b="1" kern="120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489" marR="7489" marT="7489" marB="0" anchor="ctr">
                    <a:lnL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AR" sz="1400" b="1" kern="120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489" marR="7489" marT="7489" marB="0" anchor="ctr">
                    <a:lnL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AR" sz="1400" b="1" kern="120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489" marR="7489" marT="7489" marB="0" anchor="ctr">
                    <a:lnL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AR" sz="1400" b="1" kern="120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489" marR="7489" marT="7489" marB="0" anchor="ctr">
                    <a:lnL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5560"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400" b="1" kern="1200" dirty="0">
                          <a:solidFill>
                            <a:srgbClr val="005A7E"/>
                          </a:solidFill>
                          <a:latin typeface="+mn-lt"/>
                          <a:ea typeface="+mn-ea"/>
                          <a:cs typeface="+mn-cs"/>
                        </a:rPr>
                        <a:t>Grupos</a:t>
                      </a:r>
                    </a:p>
                  </a:txBody>
                  <a:tcPr marL="7489" marR="7489" marT="7489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AR" sz="14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Enero</a:t>
                      </a:r>
                    </a:p>
                  </a:txBody>
                  <a:tcPr marL="7489" marR="7489" marT="7489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8D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AR" sz="14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Febrero</a:t>
                      </a:r>
                    </a:p>
                  </a:txBody>
                  <a:tcPr marL="7489" marR="7489" marT="7489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8D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AR" sz="14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Marzo</a:t>
                      </a:r>
                    </a:p>
                  </a:txBody>
                  <a:tcPr marL="7489" marR="7489" marT="7489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8D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AR" sz="14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Abril</a:t>
                      </a:r>
                    </a:p>
                  </a:txBody>
                  <a:tcPr marL="7489" marR="7489" marT="7489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8D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AR" sz="14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Mayo- Diciembre</a:t>
                      </a:r>
                    </a:p>
                  </a:txBody>
                  <a:tcPr marL="7489" marR="7489" marT="7489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8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1172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b="1" kern="1200" dirty="0">
                          <a:solidFill>
                            <a:srgbClr val="005A7E"/>
                          </a:solidFill>
                          <a:latin typeface="+mn-lt"/>
                          <a:ea typeface="+mn-ea"/>
                          <a:cs typeface="+mn-cs"/>
                        </a:rPr>
                        <a:t> G1.</a:t>
                      </a:r>
                      <a:r>
                        <a:rPr lang="es-ES" sz="1400" b="1" kern="1200" baseline="0" dirty="0">
                          <a:solidFill>
                            <a:srgbClr val="005A7E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400" b="1" kern="1200" dirty="0">
                          <a:solidFill>
                            <a:srgbClr val="005A7E"/>
                          </a:solidFill>
                          <a:latin typeface="+mn-lt"/>
                          <a:ea typeface="+mn-ea"/>
                          <a:cs typeface="+mn-cs"/>
                        </a:rPr>
                        <a:t>Cumplen Becas Progresar</a:t>
                      </a:r>
                      <a:r>
                        <a:rPr lang="es-ES" sz="1400" b="1" kern="1200" baseline="0" dirty="0">
                          <a:solidFill>
                            <a:srgbClr val="005A7E"/>
                          </a:solidFill>
                          <a:latin typeface="+mn-lt"/>
                          <a:ea typeface="+mn-ea"/>
                          <a:cs typeface="+mn-cs"/>
                        </a:rPr>
                        <a:t> (c</a:t>
                      </a:r>
                      <a:r>
                        <a:rPr lang="es-ES" sz="1400" b="1" kern="1200" dirty="0">
                          <a:solidFill>
                            <a:srgbClr val="005A7E"/>
                          </a:solidFill>
                          <a:latin typeface="+mn-lt"/>
                          <a:ea typeface="+mn-ea"/>
                          <a:cs typeface="+mn-cs"/>
                        </a:rPr>
                        <a:t>ontinúan)</a:t>
                      </a:r>
                    </a:p>
                  </a:txBody>
                  <a:tcPr marL="7489" marR="7489" marT="7489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AR" sz="800" b="0" i="0" u="none" strike="noStrike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89" marR="7489" marT="7489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AR" sz="800" b="0" i="0" u="none" strike="noStrike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89" marR="7489" marT="7489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AR" sz="800" b="0" i="0" u="none" strike="noStrike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89" marR="7489" marT="7489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AR" sz="800" b="0" i="0" u="none" strike="noStrike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89" marR="7489" marT="7489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AR" sz="950" b="0" i="0" u="none" strike="noStrike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89" marR="7489" marT="7489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1172">
                <a:tc>
                  <a:txBody>
                    <a:bodyPr/>
                    <a:lstStyle/>
                    <a:p>
                      <a:pPr algn="l" fontAlgn="ctr"/>
                      <a:r>
                        <a:rPr lang="es-ES" sz="1400" b="1" kern="1200" dirty="0">
                          <a:solidFill>
                            <a:srgbClr val="005A7E"/>
                          </a:solidFill>
                          <a:latin typeface="+mn-lt"/>
                          <a:ea typeface="+mn-ea"/>
                          <a:cs typeface="+mn-cs"/>
                        </a:rPr>
                        <a:t> G2. No cumplen Becas Progresar</a:t>
                      </a:r>
                      <a:endParaRPr lang="es-ES" sz="1400" b="1" kern="1200" baseline="0" dirty="0">
                        <a:solidFill>
                          <a:srgbClr val="005A7E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 fontAlgn="ctr"/>
                      <a:r>
                        <a:rPr lang="es-ES" sz="1400" b="1" kern="1200" dirty="0">
                          <a:solidFill>
                            <a:srgbClr val="005A7E"/>
                          </a:solidFill>
                          <a:latin typeface="+mn-lt"/>
                          <a:ea typeface="+mn-ea"/>
                          <a:cs typeface="+mn-cs"/>
                        </a:rPr>
                        <a:t>      </a:t>
                      </a:r>
                      <a:r>
                        <a:rPr lang="es-ES" sz="1400" b="1" kern="1200" baseline="0" dirty="0">
                          <a:solidFill>
                            <a:srgbClr val="005A7E"/>
                          </a:solidFill>
                          <a:latin typeface="+mn-lt"/>
                          <a:ea typeface="+mn-ea"/>
                          <a:cs typeface="+mn-cs"/>
                        </a:rPr>
                        <a:t>   </a:t>
                      </a:r>
                      <a:r>
                        <a:rPr lang="es-ES" sz="1400" b="1" kern="1200" dirty="0">
                          <a:solidFill>
                            <a:srgbClr val="005A7E"/>
                          </a:solidFill>
                          <a:latin typeface="+mn-lt"/>
                          <a:ea typeface="+mn-ea"/>
                          <a:cs typeface="+mn-cs"/>
                        </a:rPr>
                        <a:t>No cumplen Progresar 2017 </a:t>
                      </a:r>
                    </a:p>
                  </a:txBody>
                  <a:tcPr marL="7489" marR="7489" marT="7489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AR" sz="900" b="0" i="0" u="none" strike="noStrike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89" marR="7489" marT="7489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AR" sz="900" b="0" i="0" u="none" strike="noStrike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89" marR="7489" marT="7489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AR" sz="900" b="0" i="0" u="none" strike="noStrike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89" marR="7489" marT="7489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900" b="0" i="0" u="none" strike="noStrike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</a:rPr>
                        <a:t>cruz</a:t>
                      </a:r>
                    </a:p>
                  </a:txBody>
                  <a:tcPr marL="7489" marR="7489" marT="7489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AR" sz="900" b="0" i="0" u="none" strike="noStrike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89" marR="7489" marT="7489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2393">
                <a:tc>
                  <a:txBody>
                    <a:bodyPr/>
                    <a:lstStyle/>
                    <a:p>
                      <a:pPr algn="l" fontAlgn="ctr"/>
                      <a:r>
                        <a:rPr lang="es-ES" sz="1400" b="1" kern="1200" dirty="0">
                          <a:solidFill>
                            <a:srgbClr val="005A7E"/>
                          </a:solidFill>
                          <a:latin typeface="+mn-lt"/>
                          <a:ea typeface="+mn-ea"/>
                          <a:cs typeface="+mn-cs"/>
                        </a:rPr>
                        <a:t> G3.</a:t>
                      </a:r>
                      <a:r>
                        <a:rPr lang="es-ES" sz="1400" b="1" kern="1200" baseline="0" dirty="0">
                          <a:solidFill>
                            <a:srgbClr val="005A7E"/>
                          </a:solidFill>
                          <a:latin typeface="+mn-lt"/>
                          <a:ea typeface="+mn-ea"/>
                          <a:cs typeface="+mn-cs"/>
                        </a:rPr>
                        <a:t> No </a:t>
                      </a:r>
                      <a:r>
                        <a:rPr lang="es-ES" sz="1400" b="1" kern="1200" dirty="0">
                          <a:solidFill>
                            <a:srgbClr val="005A7E"/>
                          </a:solidFill>
                          <a:latin typeface="+mn-lt"/>
                          <a:ea typeface="+mn-ea"/>
                          <a:cs typeface="+mn-cs"/>
                        </a:rPr>
                        <a:t>Cumplen Becas Progresar</a:t>
                      </a:r>
                      <a:endParaRPr lang="es-ES" sz="1400" b="1" kern="1200" baseline="0" dirty="0">
                        <a:solidFill>
                          <a:srgbClr val="005A7E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 fontAlgn="ctr"/>
                      <a:r>
                        <a:rPr lang="es-ES" sz="1400" b="1" kern="1200" dirty="0">
                          <a:solidFill>
                            <a:srgbClr val="005A7E"/>
                          </a:solidFill>
                          <a:latin typeface="+mn-lt"/>
                          <a:ea typeface="+mn-ea"/>
                          <a:cs typeface="+mn-cs"/>
                        </a:rPr>
                        <a:t>         Cumplen Progresar 2017 </a:t>
                      </a:r>
                    </a:p>
                  </a:txBody>
                  <a:tcPr marL="7489" marR="7489" marT="7489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AR" sz="900" b="0" i="0" u="none" strike="noStrike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89" marR="7489" marT="7489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AR" sz="900" b="0" i="0" u="none" strike="noStrike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89" marR="7489" marT="7489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AR" sz="900" b="0" i="0" u="none" strike="noStrike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89" marR="7489" marT="7489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AR" sz="900" b="0" i="0" u="none" strike="noStrike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89" marR="7489" marT="7489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AR" sz="1400" b="0" i="0" u="none" strike="noStrike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89" marR="7489" marT="7489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2393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400" b="1" kern="1200" dirty="0">
                          <a:solidFill>
                            <a:srgbClr val="005A7E"/>
                          </a:solidFill>
                          <a:latin typeface="+mn-lt"/>
                          <a:ea typeface="+mn-ea"/>
                          <a:cs typeface="+mn-cs"/>
                        </a:rPr>
                        <a:t> G4.</a:t>
                      </a:r>
                      <a:r>
                        <a:rPr lang="es-AR" sz="1400" b="1" kern="1200" baseline="0" dirty="0">
                          <a:solidFill>
                            <a:srgbClr val="005A7E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AR" sz="1400" b="1" kern="1200" dirty="0">
                          <a:solidFill>
                            <a:srgbClr val="005A7E"/>
                          </a:solidFill>
                          <a:latin typeface="+mn-lt"/>
                          <a:ea typeface="+mn-ea"/>
                          <a:cs typeface="+mn-cs"/>
                        </a:rPr>
                        <a:t>Nuevos ingresantes </a:t>
                      </a:r>
                    </a:p>
                  </a:txBody>
                  <a:tcPr marL="7489" marR="7489" marT="7489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AR" sz="900" b="0" i="0" u="none" strike="noStrike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89" marR="7489" marT="7489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AR" sz="900" b="0" i="0" u="none" strike="noStrike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89" marR="7489" marT="7489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AR" sz="900" b="0" i="0" u="none" strike="noStrike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89" marR="7489" marT="7489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AR" sz="900" b="0" i="0" u="none" strike="noStrike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89" marR="7489" marT="7489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AR" sz="950" b="0" i="0" u="none" strike="noStrike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89" marR="7489" marT="7489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119" name="Picture 4" descr="cross, incorrect ico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8192" y="4624727"/>
            <a:ext cx="327273" cy="3272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2" name="1 CuadroTexto"/>
          <p:cNvSpPr txBox="1"/>
          <p:nvPr/>
        </p:nvSpPr>
        <p:spPr>
          <a:xfrm>
            <a:off x="125651" y="3059668"/>
            <a:ext cx="8796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ct val="0"/>
              </a:spcBef>
            </a:pPr>
            <a:r>
              <a:rPr lang="es-ES_tradnl" b="1" dirty="0">
                <a:solidFill>
                  <a:srgbClr val="0098D6"/>
                </a:solidFill>
              </a:rPr>
              <a:t>Formación Superior:</a:t>
            </a:r>
          </a:p>
        </p:txBody>
      </p:sp>
      <p:grpSp>
        <p:nvGrpSpPr>
          <p:cNvPr id="47" name="Group 46"/>
          <p:cNvGrpSpPr/>
          <p:nvPr/>
        </p:nvGrpSpPr>
        <p:grpSpPr>
          <a:xfrm>
            <a:off x="3444935" y="4215358"/>
            <a:ext cx="327600" cy="327600"/>
            <a:chOff x="4644008" y="4365104"/>
            <a:chExt cx="327600" cy="327600"/>
          </a:xfrm>
        </p:grpSpPr>
        <p:sp>
          <p:nvSpPr>
            <p:cNvPr id="48" name="Oval 47"/>
            <p:cNvSpPr/>
            <p:nvPr/>
          </p:nvSpPr>
          <p:spPr>
            <a:xfrm>
              <a:off x="4644008" y="4365104"/>
              <a:ext cx="327600" cy="327600"/>
            </a:xfrm>
            <a:prstGeom prst="ellipse">
              <a:avLst/>
            </a:prstGeom>
            <a:solidFill>
              <a:schemeClr val="accent1">
                <a:alpha val="59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49" name="Picture 2" descr="complete, right, tick icon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10000" b="90000" l="10000" r="9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44172" y="4365268"/>
              <a:ext cx="327273" cy="32727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50" name="Group 49"/>
          <p:cNvGrpSpPr/>
          <p:nvPr/>
        </p:nvGrpSpPr>
        <p:grpSpPr>
          <a:xfrm>
            <a:off x="3444935" y="4647810"/>
            <a:ext cx="327600" cy="327600"/>
            <a:chOff x="4644008" y="4365104"/>
            <a:chExt cx="327600" cy="327600"/>
          </a:xfrm>
        </p:grpSpPr>
        <p:sp>
          <p:nvSpPr>
            <p:cNvPr id="52" name="Oval 51"/>
            <p:cNvSpPr/>
            <p:nvPr/>
          </p:nvSpPr>
          <p:spPr>
            <a:xfrm>
              <a:off x="4644008" y="4365104"/>
              <a:ext cx="327600" cy="327600"/>
            </a:xfrm>
            <a:prstGeom prst="ellipse">
              <a:avLst/>
            </a:prstGeom>
            <a:solidFill>
              <a:schemeClr val="accent1">
                <a:alpha val="59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53" name="Picture 2" descr="complete, right, tick icon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10000" b="90000" l="10000" r="9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44172" y="4365268"/>
              <a:ext cx="327273" cy="32727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54" name="Group 53"/>
          <p:cNvGrpSpPr/>
          <p:nvPr/>
        </p:nvGrpSpPr>
        <p:grpSpPr>
          <a:xfrm>
            <a:off x="3444935" y="5076232"/>
            <a:ext cx="327600" cy="327600"/>
            <a:chOff x="4644008" y="4365104"/>
            <a:chExt cx="327600" cy="327600"/>
          </a:xfrm>
        </p:grpSpPr>
        <p:sp>
          <p:nvSpPr>
            <p:cNvPr id="55" name="Oval 54"/>
            <p:cNvSpPr/>
            <p:nvPr/>
          </p:nvSpPr>
          <p:spPr>
            <a:xfrm>
              <a:off x="4644008" y="4365104"/>
              <a:ext cx="327600" cy="327600"/>
            </a:xfrm>
            <a:prstGeom prst="ellipse">
              <a:avLst/>
            </a:prstGeom>
            <a:solidFill>
              <a:schemeClr val="accent1">
                <a:alpha val="59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56" name="Picture 2" descr="complete, right, tick icon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10000" b="90000" l="10000" r="9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44172" y="4365268"/>
              <a:ext cx="327273" cy="32727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57" name="Group 56"/>
          <p:cNvGrpSpPr/>
          <p:nvPr/>
        </p:nvGrpSpPr>
        <p:grpSpPr>
          <a:xfrm>
            <a:off x="4016737" y="4215358"/>
            <a:ext cx="327600" cy="327600"/>
            <a:chOff x="4644008" y="4365104"/>
            <a:chExt cx="327600" cy="327600"/>
          </a:xfrm>
        </p:grpSpPr>
        <p:sp>
          <p:nvSpPr>
            <p:cNvPr id="58" name="Oval 57"/>
            <p:cNvSpPr/>
            <p:nvPr/>
          </p:nvSpPr>
          <p:spPr>
            <a:xfrm>
              <a:off x="4644008" y="4365104"/>
              <a:ext cx="327600" cy="327600"/>
            </a:xfrm>
            <a:prstGeom prst="ellipse">
              <a:avLst/>
            </a:prstGeom>
            <a:solidFill>
              <a:schemeClr val="accent1">
                <a:alpha val="59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59" name="Picture 2" descr="complete, right, tick icon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10000" b="90000" l="10000" r="9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44172" y="4365268"/>
              <a:ext cx="327273" cy="32727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61" name="Group 60"/>
          <p:cNvGrpSpPr/>
          <p:nvPr/>
        </p:nvGrpSpPr>
        <p:grpSpPr>
          <a:xfrm>
            <a:off x="4016737" y="4647810"/>
            <a:ext cx="327600" cy="327600"/>
            <a:chOff x="4644008" y="4365104"/>
            <a:chExt cx="327600" cy="327600"/>
          </a:xfrm>
        </p:grpSpPr>
        <p:sp>
          <p:nvSpPr>
            <p:cNvPr id="63" name="Oval 62"/>
            <p:cNvSpPr/>
            <p:nvPr/>
          </p:nvSpPr>
          <p:spPr>
            <a:xfrm>
              <a:off x="4644008" y="4365104"/>
              <a:ext cx="327600" cy="327600"/>
            </a:xfrm>
            <a:prstGeom prst="ellipse">
              <a:avLst/>
            </a:prstGeom>
            <a:solidFill>
              <a:schemeClr val="accent1">
                <a:alpha val="59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67" name="Picture 2" descr="complete, right, tick icon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10000" b="90000" l="10000" r="9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44172" y="4365268"/>
              <a:ext cx="327273" cy="32727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70" name="Group 69"/>
          <p:cNvGrpSpPr/>
          <p:nvPr/>
        </p:nvGrpSpPr>
        <p:grpSpPr>
          <a:xfrm>
            <a:off x="4016737" y="5076232"/>
            <a:ext cx="327600" cy="327600"/>
            <a:chOff x="4644008" y="4365104"/>
            <a:chExt cx="327600" cy="327600"/>
          </a:xfrm>
        </p:grpSpPr>
        <p:sp>
          <p:nvSpPr>
            <p:cNvPr id="75" name="Oval 74"/>
            <p:cNvSpPr/>
            <p:nvPr/>
          </p:nvSpPr>
          <p:spPr>
            <a:xfrm>
              <a:off x="4644008" y="4365104"/>
              <a:ext cx="327600" cy="327600"/>
            </a:xfrm>
            <a:prstGeom prst="ellipse">
              <a:avLst/>
            </a:prstGeom>
            <a:solidFill>
              <a:schemeClr val="accent1">
                <a:alpha val="59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76" name="Picture 2" descr="complete, right, tick icon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10000" b="90000" l="10000" r="9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44172" y="4365268"/>
              <a:ext cx="327273" cy="32727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77" name="Group 76"/>
          <p:cNvGrpSpPr/>
          <p:nvPr/>
        </p:nvGrpSpPr>
        <p:grpSpPr>
          <a:xfrm>
            <a:off x="4607704" y="4215358"/>
            <a:ext cx="327600" cy="327600"/>
            <a:chOff x="4644008" y="4365104"/>
            <a:chExt cx="327600" cy="327600"/>
          </a:xfrm>
        </p:grpSpPr>
        <p:sp>
          <p:nvSpPr>
            <p:cNvPr id="78" name="Oval 77"/>
            <p:cNvSpPr/>
            <p:nvPr/>
          </p:nvSpPr>
          <p:spPr>
            <a:xfrm>
              <a:off x="4644008" y="4365104"/>
              <a:ext cx="327600" cy="327600"/>
            </a:xfrm>
            <a:prstGeom prst="ellipse">
              <a:avLst/>
            </a:prstGeom>
            <a:solidFill>
              <a:schemeClr val="accent1">
                <a:alpha val="59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79" name="Picture 2" descr="complete, right, tick icon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10000" b="90000" l="10000" r="9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44172" y="4365268"/>
              <a:ext cx="327273" cy="32727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80" name="Group 79"/>
          <p:cNvGrpSpPr/>
          <p:nvPr/>
        </p:nvGrpSpPr>
        <p:grpSpPr>
          <a:xfrm>
            <a:off x="4607704" y="4647810"/>
            <a:ext cx="327600" cy="327600"/>
            <a:chOff x="4644008" y="4365104"/>
            <a:chExt cx="327600" cy="327600"/>
          </a:xfrm>
        </p:grpSpPr>
        <p:sp>
          <p:nvSpPr>
            <p:cNvPr id="81" name="Oval 80"/>
            <p:cNvSpPr/>
            <p:nvPr/>
          </p:nvSpPr>
          <p:spPr>
            <a:xfrm>
              <a:off x="4644008" y="4365104"/>
              <a:ext cx="327600" cy="327600"/>
            </a:xfrm>
            <a:prstGeom prst="ellipse">
              <a:avLst/>
            </a:prstGeom>
            <a:solidFill>
              <a:schemeClr val="accent1">
                <a:alpha val="59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82" name="Picture 2" descr="complete, right, tick icon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10000" b="90000" l="10000" r="9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44172" y="4365268"/>
              <a:ext cx="327273" cy="32727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83" name="Group 82"/>
          <p:cNvGrpSpPr/>
          <p:nvPr/>
        </p:nvGrpSpPr>
        <p:grpSpPr>
          <a:xfrm>
            <a:off x="4607704" y="5076232"/>
            <a:ext cx="327600" cy="327600"/>
            <a:chOff x="4644008" y="4365104"/>
            <a:chExt cx="327600" cy="327600"/>
          </a:xfrm>
        </p:grpSpPr>
        <p:sp>
          <p:nvSpPr>
            <p:cNvPr id="84" name="Oval 83"/>
            <p:cNvSpPr/>
            <p:nvPr/>
          </p:nvSpPr>
          <p:spPr>
            <a:xfrm>
              <a:off x="4644008" y="4365104"/>
              <a:ext cx="327600" cy="327600"/>
            </a:xfrm>
            <a:prstGeom prst="ellipse">
              <a:avLst/>
            </a:prstGeom>
            <a:solidFill>
              <a:schemeClr val="accent1">
                <a:alpha val="59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85" name="Picture 2" descr="complete, right, tick icon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10000" b="90000" l="10000" r="9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44172" y="4365268"/>
              <a:ext cx="327273" cy="32727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86" name="Group 85"/>
          <p:cNvGrpSpPr/>
          <p:nvPr/>
        </p:nvGrpSpPr>
        <p:grpSpPr>
          <a:xfrm>
            <a:off x="5282203" y="4215358"/>
            <a:ext cx="327600" cy="327600"/>
            <a:chOff x="4644008" y="4365104"/>
            <a:chExt cx="327600" cy="327600"/>
          </a:xfrm>
        </p:grpSpPr>
        <p:sp>
          <p:nvSpPr>
            <p:cNvPr id="87" name="Oval 86"/>
            <p:cNvSpPr/>
            <p:nvPr/>
          </p:nvSpPr>
          <p:spPr>
            <a:xfrm>
              <a:off x="4644008" y="4365104"/>
              <a:ext cx="327600" cy="327600"/>
            </a:xfrm>
            <a:prstGeom prst="ellipse">
              <a:avLst/>
            </a:prstGeom>
            <a:solidFill>
              <a:schemeClr val="accent1">
                <a:alpha val="59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88" name="Picture 2" descr="complete, right, tick icon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10000" b="90000" l="10000" r="9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44172" y="4365268"/>
              <a:ext cx="327273" cy="32727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92" name="Group 91"/>
          <p:cNvGrpSpPr/>
          <p:nvPr/>
        </p:nvGrpSpPr>
        <p:grpSpPr>
          <a:xfrm>
            <a:off x="5282203" y="5076232"/>
            <a:ext cx="327600" cy="327600"/>
            <a:chOff x="4644008" y="4365104"/>
            <a:chExt cx="327600" cy="327600"/>
          </a:xfrm>
        </p:grpSpPr>
        <p:sp>
          <p:nvSpPr>
            <p:cNvPr id="93" name="Oval 92"/>
            <p:cNvSpPr/>
            <p:nvPr/>
          </p:nvSpPr>
          <p:spPr>
            <a:xfrm>
              <a:off x="4644008" y="4365104"/>
              <a:ext cx="327600" cy="327600"/>
            </a:xfrm>
            <a:prstGeom prst="ellipse">
              <a:avLst/>
            </a:prstGeom>
            <a:solidFill>
              <a:schemeClr val="accent1">
                <a:alpha val="59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94" name="Picture 2" descr="complete, right, tick icon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10000" b="90000" l="10000" r="9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44172" y="4365268"/>
              <a:ext cx="327273" cy="32727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96" name="Picture 2" descr="complete, right, tick icon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5391" y="5488823"/>
            <a:ext cx="327273" cy="3272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8" name="Picture 2" descr="complete, right, tick icon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5391" y="4215522"/>
            <a:ext cx="327273" cy="3272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5" name="Group 4"/>
          <p:cNvGrpSpPr/>
          <p:nvPr/>
        </p:nvGrpSpPr>
        <p:grpSpPr>
          <a:xfrm>
            <a:off x="5948696" y="5076232"/>
            <a:ext cx="333968" cy="327600"/>
            <a:chOff x="6044927" y="3151961"/>
            <a:chExt cx="333968" cy="327600"/>
          </a:xfrm>
        </p:grpSpPr>
        <p:sp>
          <p:nvSpPr>
            <p:cNvPr id="102" name="Oval 101"/>
            <p:cNvSpPr/>
            <p:nvPr/>
          </p:nvSpPr>
          <p:spPr>
            <a:xfrm>
              <a:off x="6051295" y="3151961"/>
              <a:ext cx="327600" cy="327600"/>
            </a:xfrm>
            <a:prstGeom prst="ellipse">
              <a:avLst/>
            </a:prstGeom>
            <a:solidFill>
              <a:schemeClr val="accent6">
                <a:alpha val="59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09" name="Picture 2" descr="complete, right, tick icon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10000" b="90000" l="10000" r="9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44927" y="3152125"/>
              <a:ext cx="327273" cy="32727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3" name="Grupo 2">
            <a:extLst>
              <a:ext uri="{FF2B5EF4-FFF2-40B4-BE49-F238E27FC236}">
                <a16:creationId xmlns:a16="http://schemas.microsoft.com/office/drawing/2014/main" id="{F9872A3F-7F22-4023-B67D-A7B089D2CECF}"/>
              </a:ext>
            </a:extLst>
          </p:cNvPr>
          <p:cNvGrpSpPr/>
          <p:nvPr/>
        </p:nvGrpSpPr>
        <p:grpSpPr>
          <a:xfrm>
            <a:off x="125651" y="5893431"/>
            <a:ext cx="7536211" cy="1075257"/>
            <a:chOff x="124096" y="5116813"/>
            <a:chExt cx="8814622" cy="1739310"/>
          </a:xfrm>
        </p:grpSpPr>
        <p:sp>
          <p:nvSpPr>
            <p:cNvPr id="10" name="Rectángulo 9"/>
            <p:cNvSpPr/>
            <p:nvPr/>
          </p:nvSpPr>
          <p:spPr>
            <a:xfrm>
              <a:off x="6206150" y="5895895"/>
              <a:ext cx="2732568" cy="960228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  <p:sp>
          <p:nvSpPr>
            <p:cNvPr id="42" name="Rectángulo 41"/>
            <p:cNvSpPr/>
            <p:nvPr/>
          </p:nvSpPr>
          <p:spPr>
            <a:xfrm>
              <a:off x="124096" y="5116813"/>
              <a:ext cx="1656138" cy="369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AR" b="1" dirty="0">
                  <a:solidFill>
                    <a:srgbClr val="0098D6"/>
                  </a:solidFill>
                </a:rPr>
                <a:t>Referencias</a:t>
              </a:r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7653611" y="5874175"/>
              <a:ext cx="825260" cy="369332"/>
              <a:chOff x="256308" y="6136735"/>
              <a:chExt cx="825260" cy="369332"/>
            </a:xfrm>
          </p:grpSpPr>
          <p:pic>
            <p:nvPicPr>
              <p:cNvPr id="45" name="Picture 4" descr="cross, incorrect icon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56308" y="6167202"/>
                <a:ext cx="327273" cy="327273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46" name="Rectángulo 45"/>
              <p:cNvSpPr/>
              <p:nvPr/>
            </p:nvSpPr>
            <p:spPr>
              <a:xfrm>
                <a:off x="529814" y="6136735"/>
                <a:ext cx="55175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s-AR" dirty="0"/>
                  <a:t> </a:t>
                </a:r>
                <a:r>
                  <a:rPr lang="es-AR" sz="1400" dirty="0"/>
                  <a:t>Baja</a:t>
                </a:r>
              </a:p>
            </p:txBody>
          </p:sp>
        </p:grpSp>
        <p:sp>
          <p:nvSpPr>
            <p:cNvPr id="8" name="Rectángulo redondeado 7"/>
            <p:cNvSpPr/>
            <p:nvPr/>
          </p:nvSpPr>
          <p:spPr>
            <a:xfrm>
              <a:off x="179512" y="5691646"/>
              <a:ext cx="8664772" cy="737750"/>
            </a:xfrm>
            <a:prstGeom prst="roundRect">
              <a:avLst/>
            </a:prstGeom>
            <a:noFill/>
            <a:ln>
              <a:solidFill>
                <a:srgbClr val="0098D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  <p:grpSp>
          <p:nvGrpSpPr>
            <p:cNvPr id="14" name="Group 13"/>
            <p:cNvGrpSpPr/>
            <p:nvPr/>
          </p:nvGrpSpPr>
          <p:grpSpPr>
            <a:xfrm>
              <a:off x="300865" y="5854564"/>
              <a:ext cx="1261547" cy="369332"/>
              <a:chOff x="256308" y="5806496"/>
              <a:chExt cx="1261547" cy="369332"/>
            </a:xfrm>
          </p:grpSpPr>
          <p:sp>
            <p:nvSpPr>
              <p:cNvPr id="7" name="Rectángulo 6"/>
              <p:cNvSpPr/>
              <p:nvPr/>
            </p:nvSpPr>
            <p:spPr>
              <a:xfrm>
                <a:off x="520723" y="5806496"/>
                <a:ext cx="99713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s-AR" dirty="0"/>
                  <a:t> </a:t>
                </a:r>
                <a:r>
                  <a:rPr lang="es-AR" sz="1400" dirty="0"/>
                  <a:t>Pago $720</a:t>
                </a:r>
              </a:p>
            </p:txBody>
          </p:sp>
          <p:grpSp>
            <p:nvGrpSpPr>
              <p:cNvPr id="4" name="Group 3"/>
              <p:cNvGrpSpPr/>
              <p:nvPr/>
            </p:nvGrpSpPr>
            <p:grpSpPr>
              <a:xfrm>
                <a:off x="256308" y="5827362"/>
                <a:ext cx="327600" cy="327600"/>
                <a:chOff x="4644008" y="4365104"/>
                <a:chExt cx="327600" cy="327600"/>
              </a:xfrm>
            </p:grpSpPr>
            <p:sp>
              <p:nvSpPr>
                <p:cNvPr id="2" name="Oval 1"/>
                <p:cNvSpPr/>
                <p:nvPr/>
              </p:nvSpPr>
              <p:spPr>
                <a:xfrm>
                  <a:off x="4644008" y="4365104"/>
                  <a:ext cx="327600" cy="327600"/>
                </a:xfrm>
                <a:prstGeom prst="ellipse">
                  <a:avLst/>
                </a:prstGeom>
                <a:solidFill>
                  <a:schemeClr val="accent1">
                    <a:alpha val="59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pic>
              <p:nvPicPr>
                <p:cNvPr id="43" name="Picture 2" descr="complete, right, tick icon"/>
                <p:cNvPicPr>
                  <a:picLocks noChangeAspect="1" noChangeArrowheads="1"/>
                </p:cNvPicPr>
                <p:nvPr/>
              </p:nvPicPr>
              <p:blipFill>
                <a:blip r:embed="rId6" cstate="print">
                  <a:extLst>
                    <a:ext uri="{BEBA8EAE-BF5A-486C-A8C5-ECC9F3942E4B}">
                      <a14:imgProps xmlns:a14="http://schemas.microsoft.com/office/drawing/2010/main">
                        <a14:imgLayer r:embed="rId7">
                          <a14:imgEffect>
                            <a14:backgroundRemoval t="10000" b="90000" l="10000" r="90000"/>
                          </a14:imgEffect>
                        </a14:imgLayer>
                      </a14:imgProps>
                    </a:ex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644172" y="4365268"/>
                  <a:ext cx="327273" cy="327273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</p:grpSp>
        </p:grpSp>
        <p:grpSp>
          <p:nvGrpSpPr>
            <p:cNvPr id="11" name="Group 10"/>
            <p:cNvGrpSpPr/>
            <p:nvPr/>
          </p:nvGrpSpPr>
          <p:grpSpPr>
            <a:xfrm>
              <a:off x="4027945" y="5763084"/>
              <a:ext cx="3103610" cy="597423"/>
              <a:chOff x="3203848" y="5753782"/>
              <a:chExt cx="3103610" cy="597423"/>
            </a:xfrm>
          </p:grpSpPr>
          <p:sp>
            <p:nvSpPr>
              <p:cNvPr id="51" name="Rectángulo 50"/>
              <p:cNvSpPr/>
              <p:nvPr/>
            </p:nvSpPr>
            <p:spPr>
              <a:xfrm>
                <a:off x="3512014" y="5753782"/>
                <a:ext cx="2795444" cy="59742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s-AR" dirty="0"/>
                  <a:t> </a:t>
                </a:r>
                <a:r>
                  <a:rPr lang="es-AR" sz="1400" dirty="0"/>
                  <a:t>Monto actualizado</a:t>
                </a:r>
              </a:p>
            </p:txBody>
          </p:sp>
          <p:pic>
            <p:nvPicPr>
              <p:cNvPr id="99" name="Picture 2" descr="complete, right, tick icon"/>
              <p:cNvPicPr>
                <a:picLocks noChangeAspect="1" noChangeArrowheads="1"/>
              </p:cNvPicPr>
              <p:nvPr/>
            </p:nvPicPr>
            <p:blipFill>
              <a:blip r:embed="rId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203848" y="5825792"/>
                <a:ext cx="327273" cy="327273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12" name="Group 11"/>
            <p:cNvGrpSpPr/>
            <p:nvPr/>
          </p:nvGrpSpPr>
          <p:grpSpPr>
            <a:xfrm>
              <a:off x="2084469" y="5854564"/>
              <a:ext cx="1421419" cy="369332"/>
              <a:chOff x="1547664" y="5806496"/>
              <a:chExt cx="1421419" cy="369332"/>
            </a:xfrm>
          </p:grpSpPr>
          <p:grpSp>
            <p:nvGrpSpPr>
              <p:cNvPr id="110" name="Group 109"/>
              <p:cNvGrpSpPr/>
              <p:nvPr/>
            </p:nvGrpSpPr>
            <p:grpSpPr>
              <a:xfrm>
                <a:off x="1547664" y="5837704"/>
                <a:ext cx="333968" cy="327600"/>
                <a:chOff x="6044927" y="3151961"/>
                <a:chExt cx="333968" cy="327600"/>
              </a:xfrm>
            </p:grpSpPr>
            <p:sp>
              <p:nvSpPr>
                <p:cNvPr id="116" name="Oval 115"/>
                <p:cNvSpPr/>
                <p:nvPr/>
              </p:nvSpPr>
              <p:spPr>
                <a:xfrm>
                  <a:off x="6051295" y="3151961"/>
                  <a:ext cx="327600" cy="327600"/>
                </a:xfrm>
                <a:prstGeom prst="ellipse">
                  <a:avLst/>
                </a:prstGeom>
                <a:solidFill>
                  <a:schemeClr val="accent6">
                    <a:alpha val="59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pic>
              <p:nvPicPr>
                <p:cNvPr id="118" name="Picture 2" descr="complete, right, tick icon"/>
                <p:cNvPicPr>
                  <a:picLocks noChangeAspect="1" noChangeArrowheads="1"/>
                </p:cNvPicPr>
                <p:nvPr/>
              </p:nvPicPr>
              <p:blipFill>
                <a:blip r:embed="rId6" cstate="print">
                  <a:extLst>
                    <a:ext uri="{BEBA8EAE-BF5A-486C-A8C5-ECC9F3942E4B}">
                      <a14:imgProps xmlns:a14="http://schemas.microsoft.com/office/drawing/2010/main">
                        <a14:imgLayer r:embed="rId7">
                          <a14:imgEffect>
                            <a14:backgroundRemoval t="10000" b="90000" l="10000" r="90000"/>
                          </a14:imgEffect>
                        </a14:imgLayer>
                      </a14:imgProps>
                    </a:ex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6044927" y="3152125"/>
                  <a:ext cx="327273" cy="327273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</p:grpSp>
          <p:sp>
            <p:nvSpPr>
              <p:cNvPr id="121" name="Rectángulo 6"/>
              <p:cNvSpPr/>
              <p:nvPr/>
            </p:nvSpPr>
            <p:spPr>
              <a:xfrm>
                <a:off x="1835696" y="5806496"/>
                <a:ext cx="113338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s-AR" dirty="0"/>
                  <a:t> </a:t>
                </a:r>
                <a:r>
                  <a:rPr lang="es-AR" sz="1400" dirty="0"/>
                  <a:t>Pago $1.280</a:t>
                </a:r>
              </a:p>
            </p:txBody>
          </p:sp>
        </p:grpSp>
      </p:grpSp>
      <p:sp>
        <p:nvSpPr>
          <p:cNvPr id="15" name="CuadroTexto 14">
            <a:extLst>
              <a:ext uri="{FF2B5EF4-FFF2-40B4-BE49-F238E27FC236}">
                <a16:creationId xmlns:a16="http://schemas.microsoft.com/office/drawing/2014/main" id="{65F46118-320D-4F98-B98F-67F9655836F5}"/>
              </a:ext>
            </a:extLst>
          </p:cNvPr>
          <p:cNvSpPr txBox="1"/>
          <p:nvPr/>
        </p:nvSpPr>
        <p:spPr>
          <a:xfrm>
            <a:off x="256308" y="1052736"/>
            <a:ext cx="7700068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s-AR" sz="2000" dirty="0">
                <a:latin typeface="Arial" panose="020B0604020202020204" pitchFamily="34" charset="0"/>
                <a:cs typeface="Arial" panose="020B0604020202020204" pitchFamily="34" charset="0"/>
              </a:rPr>
              <a:t>Todos los beneficiarios activos al 12/2017 percibirán su beneficio mientras este abierta la inscripción a Becas Progresar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s-AR" sz="2000" dirty="0">
                <a:latin typeface="Arial" panose="020B0604020202020204" pitchFamily="34" charset="0"/>
                <a:cs typeface="Arial" panose="020B0604020202020204" pitchFamily="34" charset="0"/>
              </a:rPr>
              <a:t>TODOS los beneficiarios , como </a:t>
            </a:r>
            <a:r>
              <a:rPr lang="es-AR" sz="2000" dirty="0" err="1">
                <a:latin typeface="Arial" panose="020B0604020202020204" pitchFamily="34" charset="0"/>
                <a:cs typeface="Arial" panose="020B0604020202020204" pitchFamily="34" charset="0"/>
              </a:rPr>
              <a:t>asi</a:t>
            </a:r>
            <a:r>
              <a:rPr lang="es-AR" sz="2000" dirty="0">
                <a:latin typeface="Arial" panose="020B0604020202020204" pitchFamily="34" charset="0"/>
                <a:cs typeface="Arial" panose="020B0604020202020204" pitchFamily="34" charset="0"/>
              </a:rPr>
              <a:t> también los nuevos aspirantes deben inscribirse en BECAS PROGRESAR a partir del 1/2 hasta el 31/3</a:t>
            </a:r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3949034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98D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C:\Users\User\Desktop\anse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2882" y="3162404"/>
            <a:ext cx="1810827" cy="405447"/>
          </a:xfrm>
          <a:prstGeom prst="rect">
            <a:avLst/>
          </a:prstGeom>
          <a:noFill/>
        </p:spPr>
      </p:pic>
      <p:pic>
        <p:nvPicPr>
          <p:cNvPr id="3" name="Picture 3" descr="C:\Users\User\Desktop\fondo\base - powerpoin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44650" y="2924909"/>
            <a:ext cx="4270868" cy="78984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Diseño personalizad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Diseño personalizad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3933</TotalTime>
  <Words>560</Words>
  <Application>Microsoft Office PowerPoint</Application>
  <PresentationFormat>Presentación en pantalla (4:3)</PresentationFormat>
  <Paragraphs>133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4</vt:i4>
      </vt:variant>
      <vt:variant>
        <vt:lpstr>Títulos de diapositiva</vt:lpstr>
      </vt:variant>
      <vt:variant>
        <vt:i4>8</vt:i4>
      </vt:variant>
    </vt:vector>
  </HeadingPairs>
  <TitlesOfParts>
    <vt:vector size="15" baseType="lpstr">
      <vt:lpstr>Arial</vt:lpstr>
      <vt:lpstr>Calibri</vt:lpstr>
      <vt:lpstr>Wingdings</vt:lpstr>
      <vt:lpstr>Tema de Office</vt:lpstr>
      <vt:lpstr>1_Diseño personalizado</vt:lpstr>
      <vt:lpstr>Diseño personalizado</vt:lpstr>
      <vt:lpstr>1_Tema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Damian Ramagnano</dc:creator>
  <cp:lastModifiedBy>Pablo Domenichini</cp:lastModifiedBy>
  <cp:revision>335</cp:revision>
  <cp:lastPrinted>2017-11-21T15:30:08Z</cp:lastPrinted>
  <dcterms:created xsi:type="dcterms:W3CDTF">2017-09-21T19:43:18Z</dcterms:created>
  <dcterms:modified xsi:type="dcterms:W3CDTF">2018-01-29T17:52:55Z</dcterms:modified>
</cp:coreProperties>
</file>